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  <p:sldMasterId id="2147484337" r:id="rId2"/>
  </p:sldMasterIdLst>
  <p:notesMasterIdLst>
    <p:notesMasterId r:id="rId40"/>
  </p:notesMasterIdLst>
  <p:handoutMasterIdLst>
    <p:handoutMasterId r:id="rId41"/>
  </p:handoutMasterIdLst>
  <p:sldIdLst>
    <p:sldId id="1151" r:id="rId3"/>
    <p:sldId id="1185" r:id="rId4"/>
    <p:sldId id="1183" r:id="rId5"/>
    <p:sldId id="1136" r:id="rId6"/>
    <p:sldId id="1137" r:id="rId7"/>
    <p:sldId id="1138" r:id="rId8"/>
    <p:sldId id="1193" r:id="rId9"/>
    <p:sldId id="1170" r:id="rId10"/>
    <p:sldId id="1171" r:id="rId11"/>
    <p:sldId id="1172" r:id="rId12"/>
    <p:sldId id="1194" r:id="rId13"/>
    <p:sldId id="1142" r:id="rId14"/>
    <p:sldId id="1143" r:id="rId15"/>
    <p:sldId id="1144" r:id="rId16"/>
    <p:sldId id="1184" r:id="rId17"/>
    <p:sldId id="1195" r:id="rId18"/>
    <p:sldId id="1203" r:id="rId19"/>
    <p:sldId id="1200" r:id="rId20"/>
    <p:sldId id="1207" r:id="rId21"/>
    <p:sldId id="1196" r:id="rId22"/>
    <p:sldId id="1152" r:id="rId23"/>
    <p:sldId id="1178" r:id="rId24"/>
    <p:sldId id="1179" r:id="rId25"/>
    <p:sldId id="1180" r:id="rId26"/>
    <p:sldId id="1156" r:id="rId27"/>
    <p:sldId id="1158" r:id="rId28"/>
    <p:sldId id="1181" r:id="rId29"/>
    <p:sldId id="1159" r:id="rId30"/>
    <p:sldId id="1162" r:id="rId31"/>
    <p:sldId id="1163" r:id="rId32"/>
    <p:sldId id="1164" r:id="rId33"/>
    <p:sldId id="1165" r:id="rId34"/>
    <p:sldId id="1197" r:id="rId35"/>
    <p:sldId id="1167" r:id="rId36"/>
    <p:sldId id="1168" r:id="rId37"/>
    <p:sldId id="1169" r:id="rId38"/>
    <p:sldId id="1174" r:id="rId39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" userDrawn="1">
          <p15:clr>
            <a:srgbClr val="A4A3A4"/>
          </p15:clr>
        </p15:guide>
        <p15:guide id="2" orient="horz" pos="3063" userDrawn="1">
          <p15:clr>
            <a:srgbClr val="A4A3A4"/>
          </p15:clr>
        </p15:guide>
        <p15:guide id="3" orient="horz" pos="620" userDrawn="1">
          <p15:clr>
            <a:srgbClr val="A4A3A4"/>
          </p15:clr>
        </p15:guide>
        <p15:guide id="4" orient="horz" pos="923" userDrawn="1">
          <p15:clr>
            <a:srgbClr val="A4A3A4"/>
          </p15:clr>
        </p15:guide>
        <p15:guide id="5" pos="5536" userDrawn="1">
          <p15:clr>
            <a:srgbClr val="A4A3A4"/>
          </p15:clr>
        </p15:guide>
        <p15:guide id="6" pos="3382" userDrawn="1">
          <p15:clr>
            <a:srgbClr val="A4A3A4"/>
          </p15:clr>
        </p15:guide>
        <p15:guide id="7" pos="678" userDrawn="1">
          <p15:clr>
            <a:srgbClr val="A4A3A4"/>
          </p15:clr>
        </p15:guide>
        <p15:guide id="8" pos="1914" userDrawn="1">
          <p15:clr>
            <a:srgbClr val="A4A3A4"/>
          </p15:clr>
        </p15:guide>
        <p15:guide id="9" pos="218" userDrawn="1">
          <p15:clr>
            <a:srgbClr val="A4A3A4"/>
          </p15:clr>
        </p15:guide>
        <p15:guide id="10" pos="2923" userDrawn="1">
          <p15:clr>
            <a:srgbClr val="A4A3A4"/>
          </p15:clr>
        </p15:guide>
        <p15:guide id="11" pos="2027" userDrawn="1">
          <p15:clr>
            <a:srgbClr val="A4A3A4"/>
          </p15:clr>
        </p15:guide>
        <p15:guide id="12" pos="2475" userDrawn="1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orient="horz" pos="3057">
          <p15:clr>
            <a:srgbClr val="A4A3A4"/>
          </p15:clr>
        </p15:guide>
        <p15:guide id="15" pos="20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44"/>
    <a:srgbClr val="EBAB4B"/>
    <a:srgbClr val="EB9F5C"/>
    <a:srgbClr val="ECBD31"/>
    <a:srgbClr val="000000"/>
    <a:srgbClr val="FFBC3D"/>
    <a:srgbClr val="FC9F41"/>
    <a:srgbClr val="F2E13C"/>
    <a:srgbClr val="F2D617"/>
    <a:srgbClr val="FEC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4"/>
    <p:restoredTop sz="95287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427" y="221"/>
      </p:cViewPr>
      <p:guideLst>
        <p:guide orient="horz" pos="169"/>
        <p:guide orient="horz" pos="3063"/>
        <p:guide orient="horz" pos="620"/>
        <p:guide orient="horz" pos="923"/>
        <p:guide pos="5536"/>
        <p:guide pos="3382"/>
        <p:guide pos="678"/>
        <p:guide pos="1914"/>
        <p:guide pos="218"/>
        <p:guide pos="2923"/>
        <p:guide pos="2027"/>
        <p:guide pos="2475"/>
        <p:guide orient="horz" pos="164"/>
        <p:guide orient="horz" pos="3057"/>
        <p:guide pos="20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676827206415"/>
          <c:y val="8.5035331440772216E-2"/>
          <c:w val="0.72242886817062002"/>
          <c:h val="0.86545464436064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In-stream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4B-426B-B7D1-1B7ECA0C33D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4B-426B-B7D1-1B7ECA0C33D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4B-426B-B7D1-1B7ECA0C33D7}"/>
              </c:ext>
            </c:extLst>
          </c:dPt>
          <c:dPt>
            <c:idx val="3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64B-426B-B7D1-1B7ECA0C33D7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64B-426B-B7D1-1B7ECA0C33D7}"/>
              </c:ext>
            </c:extLst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ТВ</c:v>
                </c:pt>
                <c:pt idx="1">
                  <c:v>радио</c:v>
                </c:pt>
                <c:pt idx="2">
                  <c:v>пресса</c:v>
                </c:pt>
                <c:pt idx="3">
                  <c:v>Out of Home</c:v>
                </c:pt>
                <c:pt idx="4">
                  <c:v>интернет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41.900527924423457</c:v>
                </c:pt>
                <c:pt idx="1">
                  <c:v>4.1956098916365674</c:v>
                </c:pt>
                <c:pt idx="2">
                  <c:v>5.4737427063073119</c:v>
                </c:pt>
                <c:pt idx="3">
                  <c:v>10.641844956932479</c:v>
                </c:pt>
                <c:pt idx="4">
                  <c:v>37.788274520700199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4B-426B-B7D1-1B7ECA0C3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839367032699299E-2"/>
          <c:y val="8.6978796080256118E-2"/>
          <c:w val="0.92033343976251891"/>
          <c:h val="0.762106538011736"/>
        </c:manualLayout>
      </c:layout>
      <c:area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Desktop only</c:v>
                </c:pt>
              </c:strCache>
            </c:strRef>
          </c:tx>
          <c:spPr>
            <a:solidFill>
              <a:srgbClr val="929292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Лист1!$A$2:$A$20</c:f>
              <c:strCache>
                <c:ptCount val="19"/>
                <c:pt idx="0">
                  <c:v>Апр '15-Сен '15</c:v>
                </c:pt>
                <c:pt idx="1">
                  <c:v>Май '15-Окт '15</c:v>
                </c:pt>
                <c:pt idx="2">
                  <c:v>Июн '15-Ноя '15</c:v>
                </c:pt>
                <c:pt idx="3">
                  <c:v>Июл '15-Дек '15</c:v>
                </c:pt>
                <c:pt idx="4">
                  <c:v>Авг '15-Янв '16</c:v>
                </c:pt>
                <c:pt idx="5">
                  <c:v>Сен '15-Фев '16</c:v>
                </c:pt>
                <c:pt idx="6">
                  <c:v>Окт '15-Мар '16</c:v>
                </c:pt>
                <c:pt idx="7">
                  <c:v>Ноя '15-Апр '16</c:v>
                </c:pt>
                <c:pt idx="8">
                  <c:v>Дек '15-Май '16</c:v>
                </c:pt>
                <c:pt idx="9">
                  <c:v>Янв '16-Июн '16</c:v>
                </c:pt>
                <c:pt idx="10">
                  <c:v>Фев '16-Июл '16</c:v>
                </c:pt>
                <c:pt idx="11">
                  <c:v>Мар '16-Авг '16</c:v>
                </c:pt>
                <c:pt idx="12">
                  <c:v>Апр '16-Сен '16</c:v>
                </c:pt>
                <c:pt idx="13">
                  <c:v>Май '16-Окт '16</c:v>
                </c:pt>
                <c:pt idx="14">
                  <c:v>Июн '16-Ноя '16</c:v>
                </c:pt>
                <c:pt idx="15">
                  <c:v>Июл '16-Дек '16</c:v>
                </c:pt>
                <c:pt idx="16">
                  <c:v>Авг '16-Янв '17</c:v>
                </c:pt>
                <c:pt idx="17">
                  <c:v>Сен '16-Фев '17</c:v>
                </c:pt>
                <c:pt idx="18">
                  <c:v>Окт '16-Мар '17</c:v>
                </c:pt>
              </c:strCache>
            </c:strRef>
          </c:cat>
          <c:val>
            <c:numRef>
              <c:f>Лист1!$B$2:$B$20</c:f>
              <c:numCache>
                <c:formatCode>0.0</c:formatCode>
                <c:ptCount val="19"/>
                <c:pt idx="0">
                  <c:v>30.4</c:v>
                </c:pt>
                <c:pt idx="1">
                  <c:v>29.7</c:v>
                </c:pt>
                <c:pt idx="2">
                  <c:v>29.4</c:v>
                </c:pt>
                <c:pt idx="3">
                  <c:v>29.2</c:v>
                </c:pt>
                <c:pt idx="4">
                  <c:v>29</c:v>
                </c:pt>
                <c:pt idx="5">
                  <c:v>29.1</c:v>
                </c:pt>
                <c:pt idx="6">
                  <c:v>29.3</c:v>
                </c:pt>
                <c:pt idx="7">
                  <c:v>28.8</c:v>
                </c:pt>
                <c:pt idx="8">
                  <c:v>28.1</c:v>
                </c:pt>
                <c:pt idx="9">
                  <c:v>27.3</c:v>
                </c:pt>
                <c:pt idx="10">
                  <c:v>26.8</c:v>
                </c:pt>
                <c:pt idx="11">
                  <c:v>26</c:v>
                </c:pt>
                <c:pt idx="12">
                  <c:v>25.4</c:v>
                </c:pt>
                <c:pt idx="13">
                  <c:v>25.1</c:v>
                </c:pt>
                <c:pt idx="14">
                  <c:v>25.3</c:v>
                </c:pt>
                <c:pt idx="15">
                  <c:v>25.1</c:v>
                </c:pt>
                <c:pt idx="16">
                  <c:v>24.8</c:v>
                </c:pt>
                <c:pt idx="17">
                  <c:v>24.5</c:v>
                </c:pt>
                <c:pt idx="1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D-4EA7-A7D5-81DBE13E9C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Desktop&amp;Mobile</c:v>
                </c:pt>
              </c:strCache>
            </c:strRef>
          </c:tx>
          <c:spPr>
            <a:solidFill>
              <a:srgbClr val="FEC305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Лист1!$A$2:$A$20</c:f>
              <c:strCache>
                <c:ptCount val="19"/>
                <c:pt idx="0">
                  <c:v>Апр '15-Сен '15</c:v>
                </c:pt>
                <c:pt idx="1">
                  <c:v>Май '15-Окт '15</c:v>
                </c:pt>
                <c:pt idx="2">
                  <c:v>Июн '15-Ноя '15</c:v>
                </c:pt>
                <c:pt idx="3">
                  <c:v>Июл '15-Дек '15</c:v>
                </c:pt>
                <c:pt idx="4">
                  <c:v>Авг '15-Янв '16</c:v>
                </c:pt>
                <c:pt idx="5">
                  <c:v>Сен '15-Фев '16</c:v>
                </c:pt>
                <c:pt idx="6">
                  <c:v>Окт '15-Мар '16</c:v>
                </c:pt>
                <c:pt idx="7">
                  <c:v>Ноя '15-Апр '16</c:v>
                </c:pt>
                <c:pt idx="8">
                  <c:v>Дек '15-Май '16</c:v>
                </c:pt>
                <c:pt idx="9">
                  <c:v>Янв '16-Июн '16</c:v>
                </c:pt>
                <c:pt idx="10">
                  <c:v>Фев '16-Июл '16</c:v>
                </c:pt>
                <c:pt idx="11">
                  <c:v>Мар '16-Авг '16</c:v>
                </c:pt>
                <c:pt idx="12">
                  <c:v>Апр '16-Сен '16</c:v>
                </c:pt>
                <c:pt idx="13">
                  <c:v>Май '16-Окт '16</c:v>
                </c:pt>
                <c:pt idx="14">
                  <c:v>Июн '16-Ноя '16</c:v>
                </c:pt>
                <c:pt idx="15">
                  <c:v>Июл '16-Дек '16</c:v>
                </c:pt>
                <c:pt idx="16">
                  <c:v>Авг '16-Янв '17</c:v>
                </c:pt>
                <c:pt idx="17">
                  <c:v>Сен '16-Фев '17</c:v>
                </c:pt>
                <c:pt idx="18">
                  <c:v>Окт '16-Мар '17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9"/>
                <c:pt idx="0">
                  <c:v>51.9</c:v>
                </c:pt>
                <c:pt idx="1">
                  <c:v>52</c:v>
                </c:pt>
                <c:pt idx="2">
                  <c:v>51.9</c:v>
                </c:pt>
                <c:pt idx="3">
                  <c:v>51.7</c:v>
                </c:pt>
                <c:pt idx="4">
                  <c:v>51.9</c:v>
                </c:pt>
                <c:pt idx="5">
                  <c:v>51.7</c:v>
                </c:pt>
                <c:pt idx="6">
                  <c:v>51.8</c:v>
                </c:pt>
                <c:pt idx="7">
                  <c:v>52.1</c:v>
                </c:pt>
                <c:pt idx="8">
                  <c:v>52.5</c:v>
                </c:pt>
                <c:pt idx="9">
                  <c:v>52.7</c:v>
                </c:pt>
                <c:pt idx="10">
                  <c:v>52.8</c:v>
                </c:pt>
                <c:pt idx="11">
                  <c:v>53</c:v>
                </c:pt>
                <c:pt idx="12">
                  <c:v>53.6</c:v>
                </c:pt>
                <c:pt idx="13">
                  <c:v>53.4</c:v>
                </c:pt>
                <c:pt idx="14">
                  <c:v>53</c:v>
                </c:pt>
                <c:pt idx="15">
                  <c:v>53.1</c:v>
                </c:pt>
                <c:pt idx="16">
                  <c:v>52.9</c:v>
                </c:pt>
                <c:pt idx="17">
                  <c:v>53</c:v>
                </c:pt>
                <c:pt idx="18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D-4EA7-A7D5-81DBE13E9C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Mobile only</c:v>
                </c:pt>
              </c:strCache>
            </c:strRef>
          </c:tx>
          <c:spPr>
            <a:solidFill>
              <a:srgbClr val="C4210D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Лист1!$A$2:$A$20</c:f>
              <c:strCache>
                <c:ptCount val="19"/>
                <c:pt idx="0">
                  <c:v>Апр '15-Сен '15</c:v>
                </c:pt>
                <c:pt idx="1">
                  <c:v>Май '15-Окт '15</c:v>
                </c:pt>
                <c:pt idx="2">
                  <c:v>Июн '15-Ноя '15</c:v>
                </c:pt>
                <c:pt idx="3">
                  <c:v>Июл '15-Дек '15</c:v>
                </c:pt>
                <c:pt idx="4">
                  <c:v>Авг '15-Янв '16</c:v>
                </c:pt>
                <c:pt idx="5">
                  <c:v>Сен '15-Фев '16</c:v>
                </c:pt>
                <c:pt idx="6">
                  <c:v>Окт '15-Мар '16</c:v>
                </c:pt>
                <c:pt idx="7">
                  <c:v>Ноя '15-Апр '16</c:v>
                </c:pt>
                <c:pt idx="8">
                  <c:v>Дек '15-Май '16</c:v>
                </c:pt>
                <c:pt idx="9">
                  <c:v>Янв '16-Июн '16</c:v>
                </c:pt>
                <c:pt idx="10">
                  <c:v>Фев '16-Июл '16</c:v>
                </c:pt>
                <c:pt idx="11">
                  <c:v>Мар '16-Авг '16</c:v>
                </c:pt>
                <c:pt idx="12">
                  <c:v>Апр '16-Сен '16</c:v>
                </c:pt>
                <c:pt idx="13">
                  <c:v>Май '16-Окт '16</c:v>
                </c:pt>
                <c:pt idx="14">
                  <c:v>Июн '16-Ноя '16</c:v>
                </c:pt>
                <c:pt idx="15">
                  <c:v>Июл '16-Дек '16</c:v>
                </c:pt>
                <c:pt idx="16">
                  <c:v>Авг '16-Янв '17</c:v>
                </c:pt>
                <c:pt idx="17">
                  <c:v>Сен '16-Фев '17</c:v>
                </c:pt>
                <c:pt idx="18">
                  <c:v>Окт '16-Мар '17</c:v>
                </c:pt>
              </c:strCache>
            </c:strRef>
          </c:cat>
          <c:val>
            <c:numRef>
              <c:f>Лист1!$D$2:$D$20</c:f>
              <c:numCache>
                <c:formatCode>0.0</c:formatCode>
                <c:ptCount val="19"/>
                <c:pt idx="0">
                  <c:v>17.7</c:v>
                </c:pt>
                <c:pt idx="1">
                  <c:v>18.3</c:v>
                </c:pt>
                <c:pt idx="2">
                  <c:v>18.7</c:v>
                </c:pt>
                <c:pt idx="3">
                  <c:v>19.100000000000001</c:v>
                </c:pt>
                <c:pt idx="4">
                  <c:v>19.100000000000001</c:v>
                </c:pt>
                <c:pt idx="5">
                  <c:v>19.2</c:v>
                </c:pt>
                <c:pt idx="6">
                  <c:v>18.899999999999999</c:v>
                </c:pt>
                <c:pt idx="7">
                  <c:v>19</c:v>
                </c:pt>
                <c:pt idx="8">
                  <c:v>19.399999999999999</c:v>
                </c:pt>
                <c:pt idx="9">
                  <c:v>20</c:v>
                </c:pt>
                <c:pt idx="10">
                  <c:v>20.399999999999999</c:v>
                </c:pt>
                <c:pt idx="11">
                  <c:v>21</c:v>
                </c:pt>
                <c:pt idx="12">
                  <c:v>21</c:v>
                </c:pt>
                <c:pt idx="13">
                  <c:v>21.5</c:v>
                </c:pt>
                <c:pt idx="14">
                  <c:v>21.7</c:v>
                </c:pt>
                <c:pt idx="15">
                  <c:v>21.8</c:v>
                </c:pt>
                <c:pt idx="16">
                  <c:v>22.3</c:v>
                </c:pt>
                <c:pt idx="17">
                  <c:v>22.5</c:v>
                </c:pt>
                <c:pt idx="18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DD-4EA7-A7D5-81DBE13E9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45088"/>
        <c:axId val="143955072"/>
      </c:areaChart>
      <c:catAx>
        <c:axId val="14394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600">
                <a:solidFill>
                  <a:schemeClr val="bg1"/>
                </a:solidFill>
                <a:latin typeface="Arial (Основной текст)"/>
              </a:defRPr>
            </a:pPr>
            <a:endParaRPr lang="ru-RU"/>
          </a:p>
        </c:txPr>
        <c:crossAx val="143955072"/>
        <c:crosses val="autoZero"/>
        <c:auto val="1"/>
        <c:lblAlgn val="ctr"/>
        <c:lblOffset val="100"/>
        <c:noMultiLvlLbl val="0"/>
      </c:catAx>
      <c:valAx>
        <c:axId val="143955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3945088"/>
        <c:crosses val="autoZero"/>
        <c:crossBetween val="midCat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80523608691406E-2"/>
          <c:y val="0.13229216429344201"/>
          <c:w val="0.70276240535896095"/>
          <c:h val="0.64887483662409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desktop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12-64</c:v>
                </c:pt>
                <c:pt idx="1">
                  <c:v>12-24</c:v>
                </c:pt>
                <c:pt idx="2">
                  <c:v>25-34</c:v>
                </c:pt>
                <c:pt idx="3">
                  <c:v>35-64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64</c:v>
                </c:pt>
                <c:pt idx="1">
                  <c:v>71</c:v>
                </c:pt>
                <c:pt idx="2">
                  <c:v>63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1-4988-AF7F-005FB601E0C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mobile app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12-64</c:v>
                </c:pt>
                <c:pt idx="1">
                  <c:v>12-24</c:v>
                </c:pt>
                <c:pt idx="2">
                  <c:v>25-34</c:v>
                </c:pt>
                <c:pt idx="3">
                  <c:v>35-64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48</c:v>
                </c:pt>
                <c:pt idx="1">
                  <c:v>73</c:v>
                </c:pt>
                <c:pt idx="2">
                  <c:v>61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1-4988-AF7F-005FB601E0C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mobile web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12-64</c:v>
                </c:pt>
                <c:pt idx="1">
                  <c:v>12-24</c:v>
                </c:pt>
                <c:pt idx="2">
                  <c:v>25-34</c:v>
                </c:pt>
                <c:pt idx="3">
                  <c:v>35-64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1-4988-AF7F-005FB601E0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4014336"/>
        <c:axId val="144032512"/>
      </c:barChart>
      <c:catAx>
        <c:axId val="1440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32512"/>
        <c:crosses val="autoZero"/>
        <c:auto val="1"/>
        <c:lblAlgn val="ctr"/>
        <c:lblOffset val="100"/>
        <c:noMultiLvlLbl val="0"/>
      </c:catAx>
      <c:valAx>
        <c:axId val="144032512"/>
        <c:scaling>
          <c:orientation val="minMax"/>
          <c:max val="160"/>
        </c:scaling>
        <c:delete val="0"/>
        <c:axPos val="l"/>
        <c:majorGridlines>
          <c:spPr>
            <a:ln w="317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68246911088603"/>
          <c:y val="0.37790362058653598"/>
          <c:w val="0.16114753465843201"/>
          <c:h val="0.350761157377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7293324911615"/>
          <c:y val="5.3639588600933215E-2"/>
          <c:w val="0.58578208919526775"/>
          <c:h val="0.91962431909126097"/>
        </c:manualLayout>
      </c:layout>
      <c:barChart>
        <c:barDir val="bar"/>
        <c:grouping val="stacked"/>
        <c:varyColors val="0"/>
        <c:ser>
          <c:idx val="2"/>
          <c:order val="0"/>
          <c:spPr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Поиск Google</c:v>
                </c:pt>
                <c:pt idx="1">
                  <c:v>Google Maps</c:v>
                </c:pt>
                <c:pt idx="2">
                  <c:v>Gmail</c:v>
                </c:pt>
                <c:pt idx="3">
                  <c:v>YouTube</c:v>
                </c:pt>
                <c:pt idx="4">
                  <c:v>Hangouts</c:v>
                </c:pt>
                <c:pt idx="5">
                  <c:v>Google TalkBack</c:v>
                </c:pt>
                <c:pt idx="6">
                  <c:v>Синтезатор речи Google</c:v>
                </c:pt>
                <c:pt idx="7">
                  <c:v>Google+</c:v>
                </c:pt>
                <c:pt idx="8">
                  <c:v>Google Просмотр улиц</c:v>
                </c:pt>
                <c:pt idx="9">
                  <c:v>Google Диск</c:v>
                </c:pt>
                <c:pt idx="10">
                  <c:v>ВКонтакте</c:v>
                </c:pt>
                <c:pt idx="11">
                  <c:v>WhatsApp</c:v>
                </c:pt>
                <c:pt idx="12">
                  <c:v>Viber</c:v>
                </c:pt>
                <c:pt idx="13">
                  <c:v>Голосовой поиск</c:v>
                </c:pt>
                <c:pt idx="14">
                  <c:v>Skype</c:v>
                </c:pt>
              </c:strCache>
            </c:strRef>
          </c:cat>
          <c:val>
            <c:numRef>
              <c:f>Лист1!$D$2:$D$16</c:f>
              <c:numCache>
                <c:formatCode>0</c:formatCode>
                <c:ptCount val="15"/>
                <c:pt idx="0">
                  <c:v>14661.78096492692</c:v>
                </c:pt>
                <c:pt idx="1">
                  <c:v>14586.305166301379</c:v>
                </c:pt>
                <c:pt idx="2">
                  <c:v>14530.789617326551</c:v>
                </c:pt>
                <c:pt idx="3">
                  <c:v>14324.027354324309</c:v>
                </c:pt>
                <c:pt idx="4">
                  <c:v>13802.72109506691</c:v>
                </c:pt>
                <c:pt idx="5">
                  <c:v>12827.879830112981</c:v>
                </c:pt>
                <c:pt idx="6">
                  <c:v>12804.97575626272</c:v>
                </c:pt>
                <c:pt idx="7">
                  <c:v>12409.704169355862</c:v>
                </c:pt>
                <c:pt idx="8">
                  <c:v>12349.207832283879</c:v>
                </c:pt>
                <c:pt idx="9">
                  <c:v>10952.222795332123</c:v>
                </c:pt>
                <c:pt idx="10">
                  <c:v>10608.732005539323</c:v>
                </c:pt>
                <c:pt idx="11">
                  <c:v>10466.501334993858</c:v>
                </c:pt>
                <c:pt idx="12">
                  <c:v>9349.9848670315987</c:v>
                </c:pt>
                <c:pt idx="13">
                  <c:v>8610.6244218934789</c:v>
                </c:pt>
                <c:pt idx="14">
                  <c:v>8449.3224339334447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8-49C5-843A-5F378C032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4233600"/>
        <c:axId val="144235136"/>
      </c:barChart>
      <c:catAx>
        <c:axId val="144233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4235136"/>
        <c:crosses val="autoZero"/>
        <c:auto val="1"/>
        <c:lblAlgn val="ctr"/>
        <c:lblOffset val="100"/>
        <c:noMultiLvlLbl val="0"/>
      </c:catAx>
      <c:valAx>
        <c:axId val="144235136"/>
        <c:scaling>
          <c:orientation val="minMax"/>
          <c:max val="15000"/>
        </c:scaling>
        <c:delete val="1"/>
        <c:axPos val="t"/>
        <c:numFmt formatCode="0" sourceLinked="1"/>
        <c:majorTickMark val="out"/>
        <c:minorTickMark val="none"/>
        <c:tickLblPos val="none"/>
        <c:crossAx val="144233600"/>
        <c:crosses val="autoZero"/>
        <c:crossBetween val="between"/>
        <c:majorUnit val="500"/>
      </c:valAx>
    </c:plotArea>
    <c:plotVisOnly val="1"/>
    <c:dispBlanksAs val="gap"/>
    <c:showDLblsOverMax val="0"/>
  </c:chart>
  <c:spPr>
    <a:ln w="3175"/>
  </c:spPr>
  <c:txPr>
    <a:bodyPr anchor="ctr"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7293324911615"/>
          <c:y val="5.3639588600933215E-2"/>
          <c:w val="0.58578208919526775"/>
          <c:h val="0.91962431909126097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Используют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Поиск Google</c:v>
                </c:pt>
                <c:pt idx="1">
                  <c:v>Google Maps</c:v>
                </c:pt>
                <c:pt idx="2">
                  <c:v>Gmail</c:v>
                </c:pt>
                <c:pt idx="3">
                  <c:v>YouTube</c:v>
                </c:pt>
                <c:pt idx="4">
                  <c:v>Hangouts</c:v>
                </c:pt>
                <c:pt idx="5">
                  <c:v>Google TalkBack</c:v>
                </c:pt>
                <c:pt idx="6">
                  <c:v>Синтезатор речи Google</c:v>
                </c:pt>
                <c:pt idx="7">
                  <c:v>Google+</c:v>
                </c:pt>
                <c:pt idx="8">
                  <c:v>Google Просмотр улиц</c:v>
                </c:pt>
                <c:pt idx="9">
                  <c:v>Google Диск</c:v>
                </c:pt>
                <c:pt idx="10">
                  <c:v>ВКонтакте</c:v>
                </c:pt>
                <c:pt idx="11">
                  <c:v>WhatsApp</c:v>
                </c:pt>
                <c:pt idx="12">
                  <c:v>Viber</c:v>
                </c:pt>
                <c:pt idx="13">
                  <c:v>Голосовой поиск</c:v>
                </c:pt>
                <c:pt idx="14">
                  <c:v>Skype</c:v>
                </c:pt>
              </c:strCache>
            </c:strRef>
          </c:cat>
          <c:val>
            <c:numRef>
              <c:f>Лист1!$B$2:$B$16</c:f>
              <c:numCache>
                <c:formatCode>#,##0</c:formatCode>
                <c:ptCount val="15"/>
                <c:pt idx="0">
                  <c:v>8465.7809649269202</c:v>
                </c:pt>
                <c:pt idx="1">
                  <c:v>5038.3051663013812</c:v>
                </c:pt>
                <c:pt idx="2">
                  <c:v>3977.7896173265499</c:v>
                </c:pt>
                <c:pt idx="3">
                  <c:v>7841.0273543243065</c:v>
                </c:pt>
                <c:pt idx="4">
                  <c:v>725.72109506691004</c:v>
                </c:pt>
                <c:pt idx="5">
                  <c:v>40.879830112978304</c:v>
                </c:pt>
                <c:pt idx="6">
                  <c:v>109.97575626271899</c:v>
                </c:pt>
                <c:pt idx="7">
                  <c:v>2050.7041693558585</c:v>
                </c:pt>
                <c:pt idx="8">
                  <c:v>143.20783228387697</c:v>
                </c:pt>
                <c:pt idx="9">
                  <c:v>3135.2227953321199</c:v>
                </c:pt>
                <c:pt idx="10">
                  <c:v>8172.7320055393202</c:v>
                </c:pt>
                <c:pt idx="11">
                  <c:v>7466.5013349938608</c:v>
                </c:pt>
                <c:pt idx="12">
                  <c:v>6096.9848670315996</c:v>
                </c:pt>
                <c:pt idx="13">
                  <c:v>110.62442189347898</c:v>
                </c:pt>
                <c:pt idx="14">
                  <c:v>2431.3224339334606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5-4010-98FB-2589E3DF6AAA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Установлено, не используют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dLbls>
            <c:delete val="1"/>
          </c:dLbls>
          <c:cat>
            <c:strRef>
              <c:f>Лист1!$A$2:$A$16</c:f>
              <c:strCache>
                <c:ptCount val="15"/>
                <c:pt idx="0">
                  <c:v>Поиск Google</c:v>
                </c:pt>
                <c:pt idx="1">
                  <c:v>Google Maps</c:v>
                </c:pt>
                <c:pt idx="2">
                  <c:v>Gmail</c:v>
                </c:pt>
                <c:pt idx="3">
                  <c:v>YouTube</c:v>
                </c:pt>
                <c:pt idx="4">
                  <c:v>Hangouts</c:v>
                </c:pt>
                <c:pt idx="5">
                  <c:v>Google TalkBack</c:v>
                </c:pt>
                <c:pt idx="6">
                  <c:v>Синтезатор речи Google</c:v>
                </c:pt>
                <c:pt idx="7">
                  <c:v>Google+</c:v>
                </c:pt>
                <c:pt idx="8">
                  <c:v>Google Просмотр улиц</c:v>
                </c:pt>
                <c:pt idx="9">
                  <c:v>Google Диск</c:v>
                </c:pt>
                <c:pt idx="10">
                  <c:v>ВКонтакте</c:v>
                </c:pt>
                <c:pt idx="11">
                  <c:v>WhatsApp</c:v>
                </c:pt>
                <c:pt idx="12">
                  <c:v>Viber</c:v>
                </c:pt>
                <c:pt idx="13">
                  <c:v>Голосовой поиск</c:v>
                </c:pt>
                <c:pt idx="14">
                  <c:v>Skype</c:v>
                </c:pt>
              </c:strCache>
            </c:strRef>
          </c:cat>
          <c:val>
            <c:numRef>
              <c:f>Лист1!$C$2:$C$16</c:f>
              <c:numCache>
                <c:formatCode>#,##0</c:formatCode>
                <c:ptCount val="15"/>
                <c:pt idx="0">
                  <c:v>6196</c:v>
                </c:pt>
                <c:pt idx="1">
                  <c:v>9548</c:v>
                </c:pt>
                <c:pt idx="2">
                  <c:v>10553</c:v>
                </c:pt>
                <c:pt idx="3">
                  <c:v>6483</c:v>
                </c:pt>
                <c:pt idx="4">
                  <c:v>13077</c:v>
                </c:pt>
                <c:pt idx="5">
                  <c:v>12787</c:v>
                </c:pt>
                <c:pt idx="6">
                  <c:v>12695</c:v>
                </c:pt>
                <c:pt idx="7">
                  <c:v>10359</c:v>
                </c:pt>
                <c:pt idx="8">
                  <c:v>12206</c:v>
                </c:pt>
                <c:pt idx="9">
                  <c:v>7817</c:v>
                </c:pt>
                <c:pt idx="10">
                  <c:v>2436</c:v>
                </c:pt>
                <c:pt idx="11">
                  <c:v>3000</c:v>
                </c:pt>
                <c:pt idx="12">
                  <c:v>3253</c:v>
                </c:pt>
                <c:pt idx="13">
                  <c:v>8500</c:v>
                </c:pt>
                <c:pt idx="14">
                  <c:v>6018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5-4010-98FB-2589E3DF6A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4727424"/>
        <c:axId val="144749696"/>
      </c:barChart>
      <c:catAx>
        <c:axId val="144727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4749696"/>
        <c:crosses val="autoZero"/>
        <c:auto val="1"/>
        <c:lblAlgn val="ctr"/>
        <c:lblOffset val="100"/>
        <c:noMultiLvlLbl val="0"/>
      </c:catAx>
      <c:valAx>
        <c:axId val="144749696"/>
        <c:scaling>
          <c:orientation val="minMax"/>
          <c:max val="15000"/>
        </c:scaling>
        <c:delete val="1"/>
        <c:axPos val="t"/>
        <c:numFmt formatCode="#,##0" sourceLinked="1"/>
        <c:majorTickMark val="out"/>
        <c:minorTickMark val="none"/>
        <c:tickLblPos val="none"/>
        <c:crossAx val="144727424"/>
        <c:crosses val="autoZero"/>
        <c:crossBetween val="between"/>
        <c:majorUnit val="500"/>
      </c:valAx>
    </c:plotArea>
    <c:plotVisOnly val="1"/>
    <c:dispBlanksAs val="gap"/>
    <c:showDLblsOverMax val="0"/>
  </c:chart>
  <c:spPr>
    <a:ln w="3175"/>
  </c:spPr>
  <c:txPr>
    <a:bodyPr anchor="ctr"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smtClean="0"/>
              <a:t>IN-STREAM</a:t>
            </a:r>
            <a:r>
              <a:rPr lang="ru-RU" sz="1400" dirty="0" smtClean="0"/>
              <a:t> </a:t>
            </a:r>
          </a:p>
          <a:p>
            <a:pPr>
              <a:defRPr sz="1400"/>
            </a:pPr>
            <a:r>
              <a:rPr lang="ru-RU" sz="1400" dirty="0" smtClean="0"/>
              <a:t>ВИДЕО</a:t>
            </a:r>
            <a:endParaRPr lang="en-US" sz="1400" dirty="0"/>
          </a:p>
        </c:rich>
      </c:tx>
      <c:layout>
        <c:manualLayout>
          <c:xMode val="edge"/>
          <c:yMode val="edge"/>
          <c:x val="0.17971619728515503"/>
          <c:y val="0.448323445661108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9958067371756006E-2"/>
          <c:y val="0.19160415113184701"/>
          <c:w val="0.55846666356054597"/>
          <c:h val="0.65599211914323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In-stream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4B-426B-B7D1-1B7ECA0C33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4B-426B-B7D1-1B7ECA0C33D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4B-426B-B7D1-1B7ECA0C33D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64B-426B-B7D1-1B7ECA0C33D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64B-426B-B7D1-1B7ECA0C33D7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64B-426B-B7D1-1B7ECA0C33D7}"/>
              </c:ext>
            </c:extLst>
          </c:dPt>
          <c:dPt>
            <c:idx val="6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64B-426B-B7D1-1B7ECA0C33D7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264B-426B-B7D1-1B7ECA0C33D7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21F8-41BC-BB9C-FB1F9825A53F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21F8-41BC-BB9C-FB1F9825A53F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21F8-41BC-BB9C-FB1F9825A53F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1F8-41BC-BB9C-FB1F9825A5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Красота и здоровье</c:v>
                </c:pt>
                <c:pt idx="1">
                  <c:v>Кондитерские изделия</c:v>
                </c:pt>
                <c:pt idx="2">
                  <c:v>Интернет-услуги</c:v>
                </c:pt>
                <c:pt idx="3">
                  <c:v>Лекарства и БАДы</c:v>
                </c:pt>
                <c:pt idx="4">
                  <c:v>Торговые услуги</c:v>
                </c:pt>
                <c:pt idx="5">
                  <c:v>Продукты питания</c:v>
                </c:pt>
                <c:pt idx="6">
                  <c:v>Безалкогольные напитки</c:v>
                </c:pt>
                <c:pt idx="7">
                  <c:v>Массовые мероприятия</c:v>
                </c:pt>
                <c:pt idx="8">
                  <c:v>Транспорт</c:v>
                </c:pt>
                <c:pt idx="9">
                  <c:v>Услуги финансовые</c:v>
                </c:pt>
                <c:pt idx="10">
                  <c:v>Другое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11.311005388503711</c:v>
                </c:pt>
                <c:pt idx="1">
                  <c:v>8.4894471335754726</c:v>
                </c:pt>
                <c:pt idx="2">
                  <c:v>8.3230636331378509</c:v>
                </c:pt>
                <c:pt idx="3">
                  <c:v>7.8102697525943912</c:v>
                </c:pt>
                <c:pt idx="4">
                  <c:v>6.9558099030516427</c:v>
                </c:pt>
                <c:pt idx="5">
                  <c:v>6.580036206649071</c:v>
                </c:pt>
                <c:pt idx="6">
                  <c:v>5.7949970449917547</c:v>
                </c:pt>
                <c:pt idx="7">
                  <c:v>4.8508384334888976</c:v>
                </c:pt>
                <c:pt idx="8">
                  <c:v>4.4712494941159422</c:v>
                </c:pt>
                <c:pt idx="9">
                  <c:v>3.1783858608254443</c:v>
                </c:pt>
                <c:pt idx="10">
                  <c:v>32.234897149065858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4B-426B-B7D1-1B7ECA0C3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legend>
      <c:legendPos val="r"/>
      <c:layout>
        <c:manualLayout>
          <c:xMode val="edge"/>
          <c:yMode val="edge"/>
          <c:x val="0.6180517849379259"/>
          <c:y val="0.13361855817166002"/>
          <c:w val="0.36554441814405109"/>
          <c:h val="0.7992865713904588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mtClean="0"/>
              <a:t>ТЕЛЕ</a:t>
            </a:r>
            <a:br>
              <a:rPr lang="ru-RU" smtClean="0"/>
            </a:br>
            <a:r>
              <a:rPr lang="ru-RU" smtClean="0"/>
              <a:t>ВИДЕНИЕ</a:t>
            </a:r>
            <a:endParaRPr lang="en-US" dirty="0"/>
          </a:p>
        </c:rich>
      </c:tx>
      <c:layout>
        <c:manualLayout>
          <c:xMode val="edge"/>
          <c:yMode val="edge"/>
          <c:x val="0.19198613593546204"/>
          <c:y val="0.4446486633196251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2.9958067371756006E-2"/>
          <c:y val="0.19160415113184701"/>
          <c:w val="0.55846666356054597"/>
          <c:h val="0.65599211914323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ТВ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4B-426B-B7D1-1B7ECA0C33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4B-426B-B7D1-1B7ECA0C33D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4B-426B-B7D1-1B7ECA0C33D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64B-426B-B7D1-1B7ECA0C33D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64B-426B-B7D1-1B7ECA0C33D7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64B-426B-B7D1-1B7ECA0C33D7}"/>
              </c:ext>
            </c:extLst>
          </c:dPt>
          <c:dPt>
            <c:idx val="6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64B-426B-B7D1-1B7ECA0C33D7}"/>
              </c:ext>
            </c:extLst>
          </c:dPt>
          <c:dPt>
            <c:idx val="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264B-426B-B7D1-1B7ECA0C33D7}"/>
              </c:ext>
            </c:extLst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E77C-4CDC-A61F-DF76B5E6DCED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E77C-4CDC-A61F-DF76B5E6DCED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E77C-4CDC-A61F-DF76B5E6DCED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77C-4CDC-A61F-DF76B5E6D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Лекарства и БАДы</c:v>
                </c:pt>
                <c:pt idx="1">
                  <c:v>Красота и здоровье</c:v>
                </c:pt>
                <c:pt idx="2">
                  <c:v>Торговые услуги</c:v>
                </c:pt>
                <c:pt idx="3">
                  <c:v>Продукты питания</c:v>
                </c:pt>
                <c:pt idx="4">
                  <c:v>Безалкогольные напитки</c:v>
                </c:pt>
                <c:pt idx="5">
                  <c:v>Кондитерские изделия</c:v>
                </c:pt>
                <c:pt idx="6">
                  <c:v>Финансовые услуги</c:v>
                </c:pt>
                <c:pt idx="7">
                  <c:v>Услуги связи</c:v>
                </c:pt>
                <c:pt idx="8">
                  <c:v>Бытовая химия</c:v>
                </c:pt>
                <c:pt idx="9">
                  <c:v>Транспорт</c:v>
                </c:pt>
                <c:pt idx="10">
                  <c:v>Другое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20.094033694734286</c:v>
                </c:pt>
                <c:pt idx="1">
                  <c:v>10.45810439331777</c:v>
                </c:pt>
                <c:pt idx="2">
                  <c:v>7.9314358790726356</c:v>
                </c:pt>
                <c:pt idx="3">
                  <c:v>7.7886008687255659</c:v>
                </c:pt>
                <c:pt idx="4">
                  <c:v>6.3487084138907912</c:v>
                </c:pt>
                <c:pt idx="5">
                  <c:v>5.0718134816990519</c:v>
                </c:pt>
                <c:pt idx="6">
                  <c:v>4.0724424044689433</c:v>
                </c:pt>
                <c:pt idx="7">
                  <c:v>3.9518584268731569</c:v>
                </c:pt>
                <c:pt idx="8">
                  <c:v>3.9368557099915216</c:v>
                </c:pt>
                <c:pt idx="9">
                  <c:v>3.6667941038527112</c:v>
                </c:pt>
                <c:pt idx="10">
                  <c:v>26.67935262337355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4B-426B-B7D1-1B7ECA0C3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legend>
      <c:legendPos val="r"/>
      <c:layout>
        <c:manualLayout>
          <c:xMode val="edge"/>
          <c:yMode val="edge"/>
          <c:x val="0.6180517849379259"/>
          <c:y val="0.13361855817166002"/>
          <c:w val="0.36554441814405109"/>
          <c:h val="0.7992865713904588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00452318130405E-2"/>
          <c:y val="0.15778036297075701"/>
          <c:w val="0.9607990953637392"/>
          <c:h val="0.67326351011613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 охват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AE-457D-9297-65569F5D6C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2000" b="1">
                      <a:solidFill>
                        <a:schemeClr val="accent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AE-457D-9297-65569F5D6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 12-64</c:v>
                </c:pt>
                <c:pt idx="2">
                  <c:v>12-17</c:v>
                </c:pt>
                <c:pt idx="3">
                  <c:v>18-34</c:v>
                </c:pt>
                <c:pt idx="4">
                  <c:v>35-54</c:v>
                </c:pt>
                <c:pt idx="5">
                  <c:v>55-64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">
                  <c:v>12.4</c:v>
                </c:pt>
                <c:pt idx="2" formatCode="0">
                  <c:v>20.7</c:v>
                </c:pt>
                <c:pt idx="3" formatCode="0">
                  <c:v>15.2</c:v>
                </c:pt>
                <c:pt idx="4" formatCode="0">
                  <c:v>10.4</c:v>
                </c:pt>
                <c:pt idx="5" formatCode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AE-457D-9297-65569F5D6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126661376"/>
        <c:axId val="126662912"/>
      </c:barChart>
      <c:catAx>
        <c:axId val="1266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26662912"/>
        <c:crosses val="autoZero"/>
        <c:auto val="1"/>
        <c:lblAlgn val="ctr"/>
        <c:lblOffset val="100"/>
        <c:noMultiLvlLbl val="0"/>
      </c:catAx>
      <c:valAx>
        <c:axId val="126662912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one"/>
        <c:crossAx val="1266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47-46DE-A1DE-A881623A11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47-46DE-A1DE-A881623A11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47-46DE-A1DE-A881623A11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47-46DE-A1DE-A881623A1109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47-46DE-A1DE-A881623A1109}"/>
              </c:ext>
            </c:extLst>
          </c:dPt>
          <c:dPt>
            <c:idx val="5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147-46DE-A1DE-A881623A1109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1ED-494A-931E-5094BBDD3209}"/>
              </c:ext>
            </c:extLst>
          </c:dPt>
          <c:dPt>
            <c:idx val="7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ED-494A-931E-5094BBDD3209}"/>
              </c:ext>
            </c:extLst>
          </c:dPt>
          <c:cat>
            <c:strRef>
              <c:f>Лист1!$A$2:$A$8</c:f>
              <c:strCache>
                <c:ptCount val="7"/>
                <c:pt idx="0">
                  <c:v>Экслюзив. Веб</c:v>
                </c:pt>
                <c:pt idx="1">
                  <c:v>Экслюзив. ТВ (тем)</c:v>
                </c:pt>
                <c:pt idx="2">
                  <c:v>Экслюзив. ТВ (нац)</c:v>
                </c:pt>
                <c:pt idx="3">
                  <c:v>ТВ (тем) + Веб</c:v>
                </c:pt>
                <c:pt idx="4">
                  <c:v>ТВ (нац) + Веб</c:v>
                </c:pt>
                <c:pt idx="5">
                  <c:v>ТВ (нац) + ТВ (тем)</c:v>
                </c:pt>
                <c:pt idx="6">
                  <c:v>ТВ (нац) + ТВ (тем) + Веб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4.2844424660583096</c:v>
                </c:pt>
                <c:pt idx="1">
                  <c:v>3.5054529267749825</c:v>
                </c:pt>
                <c:pt idx="2">
                  <c:v>52.081014912085458</c:v>
                </c:pt>
                <c:pt idx="3">
                  <c:v>1.3242822167816612</c:v>
                </c:pt>
                <c:pt idx="4">
                  <c:v>16.703761406632541</c:v>
                </c:pt>
                <c:pt idx="5">
                  <c:v>16.770531938571075</c:v>
                </c:pt>
                <c:pt idx="6">
                  <c:v>5.3305141330959236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47-46DE-A1DE-A881623A1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88874933578115"/>
          <c:y val="4.777217043929851E-2"/>
          <c:w val="0.52223395005072193"/>
          <c:h val="0.90445565912140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 Reach</c:v>
                </c:pt>
                <c:pt idx="1">
                  <c:v>ТВ (национальное)</c:v>
                </c:pt>
                <c:pt idx="2">
                  <c:v>ТВ (тематическое)</c:v>
                </c:pt>
                <c:pt idx="3">
                  <c:v>Веб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89.9</c:v>
                </c:pt>
                <c:pt idx="1">
                  <c:v>81.7</c:v>
                </c:pt>
                <c:pt idx="2">
                  <c:v>24.2</c:v>
                </c:pt>
                <c:pt idx="3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2-47E3-856E-58AE989C3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390784"/>
        <c:axId val="142392320"/>
      </c:barChart>
      <c:catAx>
        <c:axId val="142390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392320"/>
        <c:crosses val="autoZero"/>
        <c:auto val="1"/>
        <c:lblAlgn val="ctr"/>
        <c:lblOffset val="100"/>
        <c:noMultiLvlLbl val="0"/>
      </c:catAx>
      <c:valAx>
        <c:axId val="1423923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1423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8067371756006E-2"/>
          <c:y val="0.19160415113184701"/>
          <c:w val="0.55846666356054597"/>
          <c:h val="0.65599211914323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4B-426B-B7D1-1B7ECA0C33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4B-426B-B7D1-1B7ECA0C33D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4B-426B-B7D1-1B7ECA0C33D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64B-426B-B7D1-1B7ECA0C33D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64B-426B-B7D1-1B7ECA0C33D7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64B-426B-B7D1-1B7ECA0C33D7}"/>
              </c:ext>
            </c:extLst>
          </c:dPt>
          <c:dPt>
            <c:idx val="6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64B-426B-B7D1-1B7ECA0C33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Экслюзив. Веб</c:v>
                </c:pt>
                <c:pt idx="1">
                  <c:v>Экслюзив. ТВ (тем)</c:v>
                </c:pt>
                <c:pt idx="2">
                  <c:v>Экслюзив. ТВ (нац)</c:v>
                </c:pt>
                <c:pt idx="3">
                  <c:v>ТВ (тем) + Веб</c:v>
                </c:pt>
                <c:pt idx="4">
                  <c:v>ТВ (нац) + Веб</c:v>
                </c:pt>
                <c:pt idx="5">
                  <c:v>ТВ (нац) + ТВ (тем)</c:v>
                </c:pt>
                <c:pt idx="6">
                  <c:v>ТВ (нац) + ТВ (тем) + Веб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4.2844424660583105</c:v>
                </c:pt>
                <c:pt idx="1">
                  <c:v>3.5054529267749825</c:v>
                </c:pt>
                <c:pt idx="2">
                  <c:v>52.081014912085458</c:v>
                </c:pt>
                <c:pt idx="3">
                  <c:v>1.3242822167816601</c:v>
                </c:pt>
                <c:pt idx="4">
                  <c:v>16.703761406632541</c:v>
                </c:pt>
                <c:pt idx="5">
                  <c:v>16.770531938571082</c:v>
                </c:pt>
                <c:pt idx="6">
                  <c:v>5.3305141330959245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4B-426B-B7D1-1B7ECA0C3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58067371756006E-2"/>
          <c:y val="0.19160415113184701"/>
          <c:w val="0.55846666356054597"/>
          <c:h val="0.65599211914323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3+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64B-426B-B7D1-1B7ECA0C33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64B-426B-B7D1-1B7ECA0C33D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64B-426B-B7D1-1B7ECA0C33D7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264B-426B-B7D1-1B7ECA0C33D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264B-426B-B7D1-1B7ECA0C33D7}"/>
              </c:ext>
            </c:extLst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264B-426B-B7D1-1B7ECA0C33D7}"/>
              </c:ext>
            </c:extLst>
          </c:dPt>
          <c:dPt>
            <c:idx val="6"/>
            <c:bubble3D val="0"/>
            <c:spPr>
              <a:solidFill>
                <a:schemeClr val="accent3">
                  <a:lumMod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264B-426B-B7D1-1B7ECA0C33D7}"/>
              </c:ext>
            </c:extLst>
          </c:dPt>
          <c:dLbls>
            <c:dLbl>
              <c:idx val="1"/>
              <c:layout>
                <c:manualLayout>
                  <c:x val="6.8615107605957612E-3"/>
                  <c:y val="1.10243470244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4B-426B-B7D1-1B7ECA0C3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Экслюзивный Веб</c:v>
                </c:pt>
                <c:pt idx="1">
                  <c:v>Экслюзивное ТВ (тем)</c:v>
                </c:pt>
                <c:pt idx="2">
                  <c:v>Экслюзивное ТВ (нац)</c:v>
                </c:pt>
                <c:pt idx="3">
                  <c:v>ТВ (тем) + Веб</c:v>
                </c:pt>
                <c:pt idx="4">
                  <c:v>ТВ (нац) + Веб</c:v>
                </c:pt>
                <c:pt idx="5">
                  <c:v>ТВ (нац) + ТВ (тем)</c:v>
                </c:pt>
                <c:pt idx="6">
                  <c:v>ТВ (нац) + ТВ (тем) + Веб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2.6507710361161383</c:v>
                </c:pt>
                <c:pt idx="1">
                  <c:v>1.4222227679699249</c:v>
                </c:pt>
                <c:pt idx="2">
                  <c:v>49.169877215610335</c:v>
                </c:pt>
                <c:pt idx="3">
                  <c:v>1.4076868710355519</c:v>
                </c:pt>
                <c:pt idx="4">
                  <c:v>19.624198006809102</c:v>
                </c:pt>
                <c:pt idx="5">
                  <c:v>19.228717925946718</c:v>
                </c:pt>
                <c:pt idx="6">
                  <c:v>6.4965261765122202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4B-426B-B7D1-1B7ECA0C3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legend>
      <c:legendPos val="r"/>
      <c:layout>
        <c:manualLayout>
          <c:xMode val="edge"/>
          <c:yMode val="edge"/>
          <c:x val="0.6180517849379259"/>
          <c:y val="0.18139072861095798"/>
          <c:w val="0.36554441814405109"/>
          <c:h val="0.6706691894385021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22543191335915E-2"/>
          <c:y val="0.11000822630409199"/>
          <c:w val="0.80049646336580804"/>
          <c:h val="0.711382594899806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358353510895908E-2"/>
                  <c:y val="-6.52273865613499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1"/>
                        </a:solidFill>
                      </a:rPr>
                      <a:t>82 </a:t>
                    </a:r>
                    <a:br>
                      <a:rPr lang="ru-RU" b="1" dirty="0" smtClean="0">
                        <a:solidFill>
                          <a:schemeClr val="accent1"/>
                        </a:solidFill>
                      </a:rPr>
                    </a:br>
                    <a:r>
                      <a:rPr lang="ru-RU" b="1" dirty="0" smtClean="0">
                        <a:solidFill>
                          <a:schemeClr val="accent1"/>
                        </a:solidFill>
                      </a:rPr>
                      <a:t>млн человек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BA-4E01-87FD-BE2745F1FA62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ru-RU" dirty="0" smtClean="0"/>
                      <a:t>87 </a:t>
                    </a:r>
                    <a:br>
                      <a:rPr lang="ru-RU" dirty="0" smtClean="0"/>
                    </a:br>
                    <a:r>
                      <a:rPr lang="ru-RU" dirty="0" smtClean="0"/>
                      <a:t>млн</a:t>
                    </a:r>
                    <a:r>
                      <a:rPr lang="ru-RU" baseline="0" dirty="0" smtClean="0"/>
                      <a:t> человек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5D-45CC-932E-69A0F15DD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Лист1!$A$2:$A$20</c:f>
              <c:strCache>
                <c:ptCount val="19"/>
                <c:pt idx="0">
                  <c:v>Апр-сен'15</c:v>
                </c:pt>
                <c:pt idx="1">
                  <c:v>Май-окт'15</c:v>
                </c:pt>
                <c:pt idx="2">
                  <c:v>Июн-ноя'15</c:v>
                </c:pt>
                <c:pt idx="3">
                  <c:v>Июл-дек'15</c:v>
                </c:pt>
                <c:pt idx="4">
                  <c:v>Авг'15-янв'16</c:v>
                </c:pt>
                <c:pt idx="5">
                  <c:v>Сен'15-фев'16</c:v>
                </c:pt>
                <c:pt idx="6">
                  <c:v>Окт'15-мар'16</c:v>
                </c:pt>
                <c:pt idx="7">
                  <c:v>Ноя'15-апр'16</c:v>
                </c:pt>
                <c:pt idx="8">
                  <c:v>Дек'15-май'16</c:v>
                </c:pt>
                <c:pt idx="9">
                  <c:v>Янв-июн'16</c:v>
                </c:pt>
                <c:pt idx="10">
                  <c:v>Фев-июл'16</c:v>
                </c:pt>
                <c:pt idx="11">
                  <c:v>Мар-авг'16</c:v>
                </c:pt>
                <c:pt idx="12">
                  <c:v>Апр-сен'16</c:v>
                </c:pt>
                <c:pt idx="13">
                  <c:v>Май-окт'16</c:v>
                </c:pt>
                <c:pt idx="14">
                  <c:v>Июн-ноя'16</c:v>
                </c:pt>
                <c:pt idx="15">
                  <c:v>Июл-дек'16</c:v>
                </c:pt>
                <c:pt idx="16">
                  <c:v>Авг'16-янв'17</c:v>
                </c:pt>
                <c:pt idx="17">
                  <c:v>Сен'16-фев'17</c:v>
                </c:pt>
                <c:pt idx="18">
                  <c:v>Окт'16-мар'17</c:v>
                </c:pt>
              </c:strCache>
            </c:strRef>
          </c:cat>
          <c:val>
            <c:numRef>
              <c:f>Лист1!$B$2:$B$20</c:f>
              <c:numCache>
                <c:formatCode>#,##0</c:formatCode>
                <c:ptCount val="19"/>
                <c:pt idx="0">
                  <c:v>82.476699999999994</c:v>
                </c:pt>
                <c:pt idx="1">
                  <c:v>82.938399999999973</c:v>
                </c:pt>
                <c:pt idx="2">
                  <c:v>82.563200000000009</c:v>
                </c:pt>
                <c:pt idx="3">
                  <c:v>83.349600000000024</c:v>
                </c:pt>
                <c:pt idx="4">
                  <c:v>83.705300000000008</c:v>
                </c:pt>
                <c:pt idx="5">
                  <c:v>84.675699999999978</c:v>
                </c:pt>
                <c:pt idx="6">
                  <c:v>85.853399999999979</c:v>
                </c:pt>
                <c:pt idx="7">
                  <c:v>85.931800000000024</c:v>
                </c:pt>
                <c:pt idx="8">
                  <c:v>86.541100000000014</c:v>
                </c:pt>
                <c:pt idx="9">
                  <c:v>86.346600000000024</c:v>
                </c:pt>
                <c:pt idx="10">
                  <c:v>86.123699999999985</c:v>
                </c:pt>
                <c:pt idx="11">
                  <c:v>85.829399999999978</c:v>
                </c:pt>
                <c:pt idx="12">
                  <c:v>85.656600000000012</c:v>
                </c:pt>
                <c:pt idx="13">
                  <c:v>85.745000000000005</c:v>
                </c:pt>
                <c:pt idx="14">
                  <c:v>85.871299999999991</c:v>
                </c:pt>
                <c:pt idx="15">
                  <c:v>86.293400000000005</c:v>
                </c:pt>
                <c:pt idx="16">
                  <c:v>86.311700000000002</c:v>
                </c:pt>
                <c:pt idx="17">
                  <c:v>86.679799999999787</c:v>
                </c:pt>
                <c:pt idx="18">
                  <c:v>87.091100000000026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0BA-4E01-87FD-BE2745F1FA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Уникальные посетители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932203389830497E-2"/>
                  <c:y val="-8.360129826877252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820 </a:t>
                    </a:r>
                    <a:br>
                      <a:rPr lang="ru-RU" b="1" dirty="0" smtClean="0">
                        <a:solidFill>
                          <a:schemeClr val="tx1"/>
                        </a:solidFill>
                      </a:rPr>
                    </a:b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млн уников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5D-45CC-932E-69A0F15DD605}"/>
                </c:ext>
              </c:extLst>
            </c:dLbl>
            <c:dLbl>
              <c:idx val="1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1 216 </a:t>
                    </a:r>
                    <a:br>
                      <a:rPr lang="ru-RU" b="1" dirty="0" smtClean="0">
                        <a:solidFill>
                          <a:schemeClr val="tx1"/>
                        </a:solidFill>
                      </a:rPr>
                    </a:b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млн уников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5D-45CC-932E-69A0F15DD6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9"/>
                <c:pt idx="0">
                  <c:v>Апр-сен'15</c:v>
                </c:pt>
                <c:pt idx="1">
                  <c:v>Май-окт'15</c:v>
                </c:pt>
                <c:pt idx="2">
                  <c:v>Июн-ноя'15</c:v>
                </c:pt>
                <c:pt idx="3">
                  <c:v>Июл-дек'15</c:v>
                </c:pt>
                <c:pt idx="4">
                  <c:v>Авг'15-янв'16</c:v>
                </c:pt>
                <c:pt idx="5">
                  <c:v>Сен'15-фев'16</c:v>
                </c:pt>
                <c:pt idx="6">
                  <c:v>Окт'15-мар'16</c:v>
                </c:pt>
                <c:pt idx="7">
                  <c:v>Ноя'15-апр'16</c:v>
                </c:pt>
                <c:pt idx="8">
                  <c:v>Дек'15-май'16</c:v>
                </c:pt>
                <c:pt idx="9">
                  <c:v>Янв-июн'16</c:v>
                </c:pt>
                <c:pt idx="10">
                  <c:v>Фев-июл'16</c:v>
                </c:pt>
                <c:pt idx="11">
                  <c:v>Мар-авг'16</c:v>
                </c:pt>
                <c:pt idx="12">
                  <c:v>Апр-сен'16</c:v>
                </c:pt>
                <c:pt idx="13">
                  <c:v>Май-окт'16</c:v>
                </c:pt>
                <c:pt idx="14">
                  <c:v>Июн-ноя'16</c:v>
                </c:pt>
                <c:pt idx="15">
                  <c:v>Июл-дек'16</c:v>
                </c:pt>
                <c:pt idx="16">
                  <c:v>Авг'16-янв'17</c:v>
                </c:pt>
                <c:pt idx="17">
                  <c:v>Сен'16-фев'17</c:v>
                </c:pt>
                <c:pt idx="18">
                  <c:v>Окт'16-мар'17</c:v>
                </c:pt>
              </c:strCache>
            </c:strRef>
          </c:cat>
          <c:val>
            <c:numRef>
              <c:f>Лист1!$C$2:$C$20</c:f>
              <c:numCache>
                <c:formatCode>#,##0</c:formatCode>
                <c:ptCount val="19"/>
                <c:pt idx="0">
                  <c:v>820.18000000000006</c:v>
                </c:pt>
                <c:pt idx="1">
                  <c:v>824.77190000000019</c:v>
                </c:pt>
                <c:pt idx="2">
                  <c:v>827.55319999999938</c:v>
                </c:pt>
                <c:pt idx="3">
                  <c:v>833.98219999999856</c:v>
                </c:pt>
                <c:pt idx="4">
                  <c:v>833.61169999999936</c:v>
                </c:pt>
                <c:pt idx="5">
                  <c:v>847.13099999999997</c:v>
                </c:pt>
                <c:pt idx="6">
                  <c:v>875.98009999999999</c:v>
                </c:pt>
                <c:pt idx="7">
                  <c:v>885.19719999999938</c:v>
                </c:pt>
                <c:pt idx="8">
                  <c:v>898.65519999999856</c:v>
                </c:pt>
                <c:pt idx="9">
                  <c:v>911.51949999999999</c:v>
                </c:pt>
                <c:pt idx="10">
                  <c:v>937.20510000000002</c:v>
                </c:pt>
                <c:pt idx="11">
                  <c:v>950.07100000000003</c:v>
                </c:pt>
                <c:pt idx="12">
                  <c:v>970.69670000000008</c:v>
                </c:pt>
                <c:pt idx="13">
                  <c:v>1012.5717000000001</c:v>
                </c:pt>
                <c:pt idx="14">
                  <c:v>1057.8235999999999</c:v>
                </c:pt>
                <c:pt idx="15">
                  <c:v>1127.8012999999999</c:v>
                </c:pt>
                <c:pt idx="16">
                  <c:v>1155.404</c:v>
                </c:pt>
                <c:pt idx="17">
                  <c:v>1189.5227</c:v>
                </c:pt>
                <c:pt idx="18">
                  <c:v>1215.9383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0BA-4E01-87FD-BE2745F1F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575296"/>
        <c:axId val="143597568"/>
      </c:lineChart>
      <c:catAx>
        <c:axId val="1435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ru-RU"/>
          </a:p>
        </c:txPr>
        <c:crossAx val="143597568"/>
        <c:crosses val="autoZero"/>
        <c:auto val="1"/>
        <c:lblAlgn val="ctr"/>
        <c:lblOffset val="100"/>
        <c:noMultiLvlLbl val="0"/>
      </c:catAx>
      <c:valAx>
        <c:axId val="143597568"/>
        <c:scaling>
          <c:orientation val="minMax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  <c:crossAx val="1435752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>
              <a:latin typeface="Arial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CBE9-0AAD-9543-B8FD-702F8EC9DA91}" type="datetimeFigureOut">
              <a:rPr lang="ru-RU">
                <a:latin typeface="Arial"/>
              </a:rPr>
              <a:pPr/>
              <a:t>26.05.2017</a:t>
            </a:fld>
            <a:endParaRPr lang="ru-RU">
              <a:latin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3420C-9E70-C744-9E80-5243498B4928}" type="slidenum">
              <a:rPr>
                <a:latin typeface="Arial"/>
              </a:rPr>
              <a:pPr/>
              <a:t>‹#›</a:t>
            </a:fld>
            <a:endParaRPr lang="ru-RU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661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3AC44BA0-D701-FD42-B6BA-0957AD0167A4}" type="datetimeFigureOut">
              <a:rPr lang="bg-BG"/>
              <a:pPr/>
              <a:t>26.5.2017 г.</a:t>
            </a:fld>
            <a:endParaRPr lang="bg-B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2A9E015A-918C-D344-8EFC-F31C848C4E3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844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700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 рекламодателей из топ-10</a:t>
            </a:r>
            <a:r>
              <a:rPr lang="ru-RU" baseline="0" dirty="0" smtClean="0"/>
              <a:t> совпадают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3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0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57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13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07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66550"/>
            <a:ext cx="54864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14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15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7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125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60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284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B603D2E7-5EBD-49B7-9AF9-1A800B99E9A8}" type="slidenum">
              <a:rPr lang="ru-RU" smtClean="0">
                <a:solidFill>
                  <a:prstClr val="black"/>
                </a:solidFill>
                <a:ea typeface="MS PGothic" pitchFamily="34" charset="-128"/>
              </a:rPr>
              <a:pPr/>
              <a:t>19</a:t>
            </a:fld>
            <a:endParaRPr lang="ru-RU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9"/>
            <a:ext cx="4984750" cy="4467225"/>
          </a:xfrm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Порядок может меняться, но по сути это одни и те же категории товаров и услуг. 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Специфика </a:t>
            </a:r>
            <a:r>
              <a:rPr lang="en-US" dirty="0" smtClean="0">
                <a:latin typeface="Arial" charset="0"/>
              </a:rPr>
              <a:t>In-stream</a:t>
            </a:r>
            <a:r>
              <a:rPr lang="ru-RU" dirty="0" smtClean="0">
                <a:latin typeface="Arial" charset="0"/>
              </a:rPr>
              <a:t>:</a:t>
            </a:r>
            <a:r>
              <a:rPr lang="ru-RU" baseline="0" dirty="0" smtClean="0">
                <a:latin typeface="Arial" charset="0"/>
              </a:rPr>
              <a:t> большой вклад интернет-услуг. Еще есть массовые мероприятия, которые в </a:t>
            </a:r>
            <a:r>
              <a:rPr lang="ru-RU" baseline="0" dirty="0" err="1" smtClean="0">
                <a:latin typeface="Arial" charset="0"/>
              </a:rPr>
              <a:t>тв</a:t>
            </a:r>
            <a:r>
              <a:rPr lang="ru-RU" baseline="0" dirty="0" smtClean="0">
                <a:latin typeface="Arial" charset="0"/>
              </a:rPr>
              <a:t> в топ-10 не входят (в </a:t>
            </a:r>
            <a:r>
              <a:rPr lang="ru-RU" baseline="0" dirty="0" err="1" smtClean="0">
                <a:latin typeface="Arial" charset="0"/>
              </a:rPr>
              <a:t>тв</a:t>
            </a:r>
            <a:r>
              <a:rPr lang="ru-RU" baseline="0" dirty="0" smtClean="0">
                <a:latin typeface="Arial" charset="0"/>
              </a:rPr>
              <a:t> это 17 место).</a:t>
            </a:r>
          </a:p>
          <a:p>
            <a:pPr eaLnBrk="1" hangingPunct="1"/>
            <a:r>
              <a:rPr lang="ru-RU" baseline="0" dirty="0" smtClean="0">
                <a:latin typeface="Arial" charset="0"/>
              </a:rPr>
              <a:t>Специфика ТВ: услуги связи и бытовая химия. А еще в ТВ отрыв между 1-м и 2-м местом значительно больше, чем в интернете (</a:t>
            </a:r>
            <a:r>
              <a:rPr lang="ru-RU" baseline="0" dirty="0" err="1" smtClean="0">
                <a:latin typeface="Arial" charset="0"/>
              </a:rPr>
              <a:t>лекартсва</a:t>
            </a:r>
            <a:r>
              <a:rPr lang="ru-RU" baseline="0" dirty="0" smtClean="0">
                <a:latin typeface="Arial" charset="0"/>
              </a:rPr>
              <a:t> и </a:t>
            </a:r>
            <a:r>
              <a:rPr lang="ru-RU" baseline="0" dirty="0" err="1" smtClean="0">
                <a:latin typeface="Arial" charset="0"/>
              </a:rPr>
              <a:t>БАДы</a:t>
            </a:r>
            <a:r>
              <a:rPr lang="ru-RU" baseline="0" dirty="0" smtClean="0">
                <a:latin typeface="Arial" charset="0"/>
              </a:rPr>
              <a:t> забили всех)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761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880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21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22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23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2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>
                <a:solidFill>
                  <a:prstClr val="black"/>
                </a:solidFill>
              </a:rPr>
              <a:pPr/>
              <a:t>24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44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2015</a:t>
            </a:r>
            <a:r>
              <a:rPr lang="ru-RU" baseline="0" dirty="0" smtClean="0"/>
              <a:t> году соотношение уников к людям было 10 к 1, а сейчас уже 14 к 1</a:t>
            </a:r>
          </a:p>
          <a:p>
            <a:r>
              <a:rPr lang="ru-RU" baseline="0" dirty="0" smtClean="0"/>
              <a:t>Уники растут намного быстрее</a:t>
            </a:r>
          </a:p>
          <a:p>
            <a:r>
              <a:rPr lang="ru-RU" baseline="0" dirty="0" smtClean="0"/>
              <a:t>Если бы за каждым уникальным посетителем стоял уникальный человек, нас было бы как китайцев – больше миллиарда</a:t>
            </a:r>
          </a:p>
          <a:p>
            <a:r>
              <a:rPr lang="ru-RU" baseline="0" dirty="0" smtClean="0"/>
              <a:t>При этом </a:t>
            </a:r>
            <a:r>
              <a:rPr lang="ru-RU" baseline="0" dirty="0" err="1" smtClean="0"/>
              <a:t>десктопные</a:t>
            </a:r>
            <a:r>
              <a:rPr lang="ru-RU" baseline="0" dirty="0" smtClean="0"/>
              <a:t> уники не растут, то есть рост опять же за счет мобильного интернета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чем разница: здесь каждый пользователь может оказаться только в одной ячейке, суммарно 100%. На предыдущем слайде сущности</a:t>
            </a:r>
            <a:r>
              <a:rPr lang="ru-RU" baseline="0" dirty="0" smtClean="0"/>
              <a:t> пересекались, здесь нет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F8A2-D24C-004F-A91C-22E1091E720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60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12-24</a:t>
            </a:r>
            <a:r>
              <a:rPr lang="ru-RU" baseline="0" dirty="0" smtClean="0"/>
              <a:t> составляют 15% от 12-64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A65CF8A2-D24C-004F-A91C-22E1091E720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02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Пользователи в возрасте от 12 до 34 проводят в мобильных приложениях столько же</a:t>
            </a:r>
            <a:r>
              <a:rPr lang="ru-RU" baseline="0" dirty="0" smtClean="0"/>
              <a:t> времени, сколько в десктопе. А суммарное время на мобильный интернет у них больше, чем на </a:t>
            </a:r>
            <a:r>
              <a:rPr lang="ru-RU" baseline="0" dirty="0" err="1" smtClean="0"/>
              <a:t>десктопный</a:t>
            </a:r>
            <a:r>
              <a:rPr lang="ru-RU" baseline="0" dirty="0" smtClean="0"/>
              <a:t>. Они или пересели на мобильный, или всегда обходились без десктопа (нам, офисным сотрудникам, этого не понять)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A65CF8A2-D24C-004F-A91C-22E1091E7207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141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882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510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6022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27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475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37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899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8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25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35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015A-918C-D344-8EFC-F31C848C4E35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277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B603D2E7-5EBD-49B7-9AF9-1A800B99E9A8}" type="slidenum">
              <a:rPr lang="ru-RU" smtClean="0">
                <a:solidFill>
                  <a:prstClr val="black"/>
                </a:solidFill>
                <a:ea typeface="MS PGothic" pitchFamily="34" charset="-128"/>
              </a:rPr>
              <a:pPr/>
              <a:t>8</a:t>
            </a:fld>
            <a:endParaRPr lang="ru-RU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9"/>
            <a:ext cx="4984750" cy="4467225"/>
          </a:xfrm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charset="0"/>
              </a:rPr>
              <a:t>Рост</a:t>
            </a:r>
            <a:r>
              <a:rPr lang="ru-RU" baseline="0" dirty="0" smtClean="0">
                <a:latin typeface="Arial" charset="0"/>
              </a:rPr>
              <a:t> всего рынка 11%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8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91" y="9429750"/>
            <a:ext cx="2946400" cy="496888"/>
          </a:xfrm>
          <a:prstGeom prst="rect">
            <a:avLst/>
          </a:prstGeom>
          <a:noFill/>
        </p:spPr>
        <p:txBody>
          <a:bodyPr/>
          <a:lstStyle/>
          <a:p>
            <a:fld id="{B603D2E7-5EBD-49B7-9AF9-1A800B99E9A8}" type="slidenum">
              <a:rPr lang="ru-RU" smtClean="0">
                <a:solidFill>
                  <a:prstClr val="black"/>
                </a:solidFill>
                <a:ea typeface="MS PGothic" pitchFamily="34" charset="-128"/>
              </a:rPr>
              <a:pPr/>
              <a:t>9</a:t>
            </a:fld>
            <a:endParaRPr lang="ru-RU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9"/>
            <a:ext cx="4984750" cy="4467225"/>
          </a:xfrm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Порядок может меняться, но по сути это одни и те же категории товаров и услуг. </a:t>
            </a:r>
          </a:p>
          <a:p>
            <a:pPr eaLnBrk="1" hangingPunct="1"/>
            <a:r>
              <a:rPr lang="ru-RU" dirty="0" smtClean="0">
                <a:latin typeface="Arial" charset="0"/>
              </a:rPr>
              <a:t>Специфика </a:t>
            </a:r>
            <a:r>
              <a:rPr lang="en-US" dirty="0" smtClean="0">
                <a:latin typeface="Arial" charset="0"/>
              </a:rPr>
              <a:t>In-stream</a:t>
            </a:r>
            <a:r>
              <a:rPr lang="ru-RU" dirty="0" smtClean="0">
                <a:latin typeface="Arial" charset="0"/>
              </a:rPr>
              <a:t>:</a:t>
            </a:r>
            <a:r>
              <a:rPr lang="ru-RU" baseline="0" dirty="0" smtClean="0">
                <a:latin typeface="Arial" charset="0"/>
              </a:rPr>
              <a:t> большой вклад интернет-услуг. Еще есть массовые мероприятия, которые в </a:t>
            </a:r>
            <a:r>
              <a:rPr lang="ru-RU" baseline="0" dirty="0" err="1" smtClean="0">
                <a:latin typeface="Arial" charset="0"/>
              </a:rPr>
              <a:t>тв</a:t>
            </a:r>
            <a:r>
              <a:rPr lang="ru-RU" baseline="0" dirty="0" smtClean="0">
                <a:latin typeface="Arial" charset="0"/>
              </a:rPr>
              <a:t> в топ-10 не входят (в </a:t>
            </a:r>
            <a:r>
              <a:rPr lang="ru-RU" baseline="0" dirty="0" err="1" smtClean="0">
                <a:latin typeface="Arial" charset="0"/>
              </a:rPr>
              <a:t>тв</a:t>
            </a:r>
            <a:r>
              <a:rPr lang="ru-RU" baseline="0" dirty="0" smtClean="0">
                <a:latin typeface="Arial" charset="0"/>
              </a:rPr>
              <a:t> это 17 место).</a:t>
            </a:r>
          </a:p>
          <a:p>
            <a:pPr eaLnBrk="1" hangingPunct="1"/>
            <a:r>
              <a:rPr lang="ru-RU" baseline="0" dirty="0" smtClean="0">
                <a:latin typeface="Arial" charset="0"/>
              </a:rPr>
              <a:t>Специфика ТВ: услуги связи и бытовая химия. А еще в ТВ отрыв между 1-м и 2-м местом значительно больше, чем в интернете (</a:t>
            </a:r>
            <a:r>
              <a:rPr lang="ru-RU" baseline="0" dirty="0" err="1" smtClean="0">
                <a:latin typeface="Arial" charset="0"/>
              </a:rPr>
              <a:t>лекартсва</a:t>
            </a:r>
            <a:r>
              <a:rPr lang="ru-RU" baseline="0" dirty="0" smtClean="0">
                <a:latin typeface="Arial" charset="0"/>
              </a:rPr>
              <a:t> и </a:t>
            </a:r>
            <a:r>
              <a:rPr lang="ru-RU" baseline="0" dirty="0" err="1" smtClean="0">
                <a:latin typeface="Arial" charset="0"/>
              </a:rPr>
              <a:t>БАДы</a:t>
            </a:r>
            <a:r>
              <a:rPr lang="ru-RU" baseline="0" dirty="0" smtClean="0">
                <a:latin typeface="Arial" charset="0"/>
              </a:rPr>
              <a:t> забили всех)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8"/>
          </p:nvPr>
        </p:nvSpPr>
        <p:spPr>
          <a:xfrm>
            <a:off x="6088404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9"/>
          </p:nvPr>
        </p:nvSpPr>
        <p:spPr>
          <a:xfrm>
            <a:off x="3223500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8"/>
          </p:nvPr>
        </p:nvSpPr>
        <p:spPr>
          <a:xfrm>
            <a:off x="6088404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9"/>
          </p:nvPr>
        </p:nvSpPr>
        <p:spPr>
          <a:xfrm>
            <a:off x="3223500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2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3424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2"/>
            <a:ext cx="8582074" cy="363119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333333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338086" y="4687758"/>
            <a:ext cx="6090096" cy="360000"/>
          </a:xfrm>
          <a:prstGeom prst="rect">
            <a:avLst/>
          </a:prstGeom>
        </p:spPr>
        <p:txBody>
          <a:bodyPr lIns="36000" tIns="46800" rIns="36000" bIns="46800" anchor="b">
            <a:noAutofit/>
          </a:bodyPr>
          <a:lstStyle>
            <a:lvl1pPr algn="l">
              <a:spcBef>
                <a:spcPts val="0"/>
              </a:spcBef>
              <a:defRPr sz="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156987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946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43" y="976020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43" y="3115573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>
          <a:xfrm>
            <a:off x="1337479" y="4533682"/>
            <a:ext cx="6884481" cy="21193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43" y="976020"/>
            <a:ext cx="7209728" cy="19691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5400" b="0" cap="all" baseline="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43" y="3115573"/>
            <a:ext cx="7071504" cy="857493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0" y="810228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8"/>
          </p:nvPr>
        </p:nvSpPr>
        <p:spPr>
          <a:xfrm>
            <a:off x="6088404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9"/>
          </p:nvPr>
        </p:nvSpPr>
        <p:spPr>
          <a:xfrm>
            <a:off x="3223500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8"/>
          </p:nvPr>
        </p:nvSpPr>
        <p:spPr>
          <a:xfrm>
            <a:off x="6088404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9"/>
          </p:nvPr>
        </p:nvSpPr>
        <p:spPr>
          <a:xfrm>
            <a:off x="3223500" y="880694"/>
            <a:ext cx="270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12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273000" y="814062"/>
            <a:ext cx="8582074" cy="3631193"/>
          </a:xfrm>
          <a:prstGeom prst="rect">
            <a:avLst/>
          </a:prstGeom>
          <a:solidFill>
            <a:schemeClr val="accent6"/>
          </a:solidFill>
        </p:spPr>
        <p:txBody>
          <a:bodyPr lIns="91438" tIns="45719" rIns="91438" bIns="45719">
            <a:noAutofit/>
          </a:bodyPr>
          <a:lstStyle>
            <a:lvl1pPr>
              <a:spcBef>
                <a:spcPts val="600"/>
              </a:spcBef>
              <a:defRPr b="1"/>
            </a:lvl1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3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6A8485-1976-45F6-A614-55154D984BCE}" type="slidenum">
              <a:rPr lang="en-GB" smtClean="0">
                <a:solidFill>
                  <a:srgbClr val="333333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33333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338086" y="4687758"/>
            <a:ext cx="6090096" cy="360000"/>
          </a:xfrm>
          <a:prstGeom prst="rect">
            <a:avLst/>
          </a:prstGeom>
        </p:spPr>
        <p:txBody>
          <a:bodyPr lIns="36000" tIns="46800" rIns="36000" bIns="46800" anchor="b">
            <a:noAutofit/>
          </a:bodyPr>
          <a:lstStyle>
            <a:lvl1pPr algn="l">
              <a:spcBef>
                <a:spcPts val="0"/>
              </a:spcBef>
              <a:defRPr sz="8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7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>
          <a:xfrm>
            <a:off x="1337479" y="4533682"/>
            <a:ext cx="6884481" cy="211939"/>
          </a:xfrm>
        </p:spPr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>
          <a:xfrm>
            <a:off x="1337479" y="4533682"/>
            <a:ext cx="6884481" cy="21193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65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3257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7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013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82725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7474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SzPct val="80000"/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SzPct val="80000"/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5"/>
          </p:nvPr>
        </p:nvSpPr>
        <p:spPr>
          <a:xfrm>
            <a:off x="1337479" y="4533682"/>
            <a:ext cx="6884481" cy="21193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53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458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646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8035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4" hasCustomPrompt="1"/>
          </p:nvPr>
        </p:nvSpPr>
        <p:spPr>
          <a:xfrm>
            <a:off x="358597" y="877117"/>
            <a:ext cx="8424000" cy="3456000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/>
            </a:lvl1pPr>
            <a:lvl2pPr marL="285750" indent="-285750">
              <a:buFont typeface=".LucidaGrandeUI" charset="0"/>
              <a:buChar char="►"/>
              <a:defRPr sz="1600"/>
            </a:lvl2pPr>
            <a:lvl3pPr marL="587375" indent="-276225">
              <a:spcBef>
                <a:spcPts val="450"/>
              </a:spcBef>
              <a:buFont typeface=".HiraKakuInterface-W3" charset="-128"/>
              <a:buChar char="▷"/>
              <a:tabLst/>
              <a:defRPr/>
            </a:lvl3pPr>
            <a:lvl4pPr marL="252406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4pPr>
            <a:lvl5pPr marL="760394" marR="0" indent="-252407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lvl5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0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0ECCF772-5F86-044E-99BF-D2AA84DD6B0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5244761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5730949" y="880694"/>
            <a:ext cx="3051648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464613"/>
            <a:ext cx="9144000" cy="332401"/>
          </a:xfrm>
          <a:prstGeom prst="rect">
            <a:avLst/>
          </a:prstGeom>
        </p:spPr>
        <p:txBody>
          <a:bodyPr/>
          <a:lstStyle>
            <a:lvl1pPr marL="216000" indent="0">
              <a:lnSpc>
                <a:spcPts val="1680"/>
              </a:lnSpc>
              <a:spcBef>
                <a:spcPts val="0"/>
              </a:spcBef>
              <a:tabLst/>
              <a:defRPr sz="1400" b="0" i="0">
                <a:solidFill>
                  <a:schemeClr val="accent4"/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4613"/>
          </a:xfrm>
          <a:prstGeom prst="rect">
            <a:avLst/>
          </a:prstGeom>
        </p:spPr>
        <p:txBody>
          <a:bodyPr anchor="ctr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42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 flipV="1">
            <a:off x="0" y="810228"/>
            <a:ext cx="9144001" cy="1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Текст 11"/>
          <p:cNvSpPr>
            <a:spLocks noGrp="1"/>
          </p:cNvSpPr>
          <p:nvPr>
            <p:ph type="body" sz="quarter" idx="16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609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33" y="4827334"/>
            <a:ext cx="449071" cy="201866"/>
          </a:xfrm>
        </p:spPr>
        <p:txBody>
          <a:bodyPr/>
          <a:lstStyle/>
          <a:p>
            <a:fld id="{0ECCF772-5F86-044E-99BF-D2AA84DD6B0A}" type="slidenum">
              <a:rPr/>
              <a:pPr/>
              <a:t>‹#›</a:t>
            </a:fld>
            <a:endParaRPr lang="ru-RU"/>
          </a:p>
        </p:txBody>
      </p:sp>
      <p:sp>
        <p:nvSpPr>
          <p:cNvPr id="10" name="Объект 4"/>
          <p:cNvSpPr>
            <a:spLocks noGrp="1"/>
          </p:cNvSpPr>
          <p:nvPr>
            <p:ph sz="quarter" idx="14"/>
          </p:nvPr>
        </p:nvSpPr>
        <p:spPr>
          <a:xfrm>
            <a:off x="358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Объект 4"/>
          <p:cNvSpPr>
            <a:spLocks noGrp="1"/>
          </p:cNvSpPr>
          <p:nvPr>
            <p:ph sz="quarter" idx="15"/>
          </p:nvPr>
        </p:nvSpPr>
        <p:spPr>
          <a:xfrm>
            <a:off x="4642597" y="880694"/>
            <a:ext cx="4140000" cy="345600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defRPr/>
            </a:lvl1pPr>
            <a:lvl3pPr>
              <a:spcBef>
                <a:spcPts val="450"/>
              </a:spcBef>
              <a:defRPr/>
            </a:lvl3pPr>
            <a:lvl6pPr>
              <a:spcBef>
                <a:spcPts val="450"/>
              </a:spcBef>
              <a:defRPr/>
            </a:lvl6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7"/>
          </p:nvPr>
        </p:nvSpPr>
        <p:spPr>
          <a:xfrm>
            <a:off x="1337479" y="4745621"/>
            <a:ext cx="6884481" cy="2919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ru-RU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40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0" y="539999"/>
            <a:ext cx="9144000" cy="257015"/>
          </a:xfrm>
          <a:prstGeom prst="rect">
            <a:avLst/>
          </a:prstGeom>
        </p:spPr>
        <p:txBody>
          <a:bodyPr/>
          <a:lstStyle>
            <a:lvl1pPr marL="252000" indent="0">
              <a:lnSpc>
                <a:spcPct val="100000"/>
              </a:lnSpc>
              <a:spcBef>
                <a:spcPts val="0"/>
              </a:spcBef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defRPr>
            </a:lvl1pPr>
          </a:lstStyle>
          <a:p>
            <a:endParaRPr lang="ru-RU" dirty="0"/>
          </a:p>
        </p:txBody>
      </p:sp>
    </p:spTree>
    <p:extLst/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 b="0" i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37479" y="4533682"/>
            <a:ext cx="6884481" cy="211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lang="is-IS" sz="1000" b="0" i="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Измени сознание 2017</a:t>
            </a:r>
            <a:endParaRPr lang="is-I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453697"/>
            <a:ext cx="9108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63" r="79681" b="2"/>
          <a:stretch/>
        </p:blipFill>
        <p:spPr>
          <a:xfrm>
            <a:off x="235688" y="4765292"/>
            <a:ext cx="77556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3968" r:id="rId2"/>
    <p:sldLayoutId id="2147483709" r:id="rId3"/>
    <p:sldLayoutId id="2147483730" r:id="rId4"/>
    <p:sldLayoutId id="2147483694" r:id="rId5"/>
    <p:sldLayoutId id="2147484324" r:id="rId6"/>
    <p:sldLayoutId id="2147483728" r:id="rId7"/>
    <p:sldLayoutId id="2147483707" r:id="rId8"/>
    <p:sldLayoutId id="2147484009" r:id="rId9"/>
    <p:sldLayoutId id="2147484332" r:id="rId10"/>
    <p:sldLayoutId id="2147484333" r:id="rId11"/>
    <p:sldLayoutId id="2147484330" r:id="rId12"/>
    <p:sldLayoutId id="2147484335" r:id="rId13"/>
    <p:sldLayoutId id="2147484336" r:id="rId14"/>
  </p:sldLayoutIdLst>
  <p:transition spd="slow">
    <p:cover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101" y="4784023"/>
            <a:ext cx="394501" cy="214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 b="0" i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0ECCF772-5F86-044E-99BF-D2AA84DD6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37479" y="4533682"/>
            <a:ext cx="6884481" cy="2119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lang="is-IS" sz="1000" b="0" i="0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Измени сознание 2017</a:t>
            </a:r>
            <a:endParaRPr lang="is-I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453697"/>
            <a:ext cx="9108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80000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0" cstate="screen">
            <a:clrChange>
              <a:clrFrom>
                <a:srgbClr val="1A1919"/>
              </a:clrFrom>
              <a:clrTo>
                <a:srgbClr val="1A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65917" r="75769" b="11885"/>
          <a:stretch/>
        </p:blipFill>
        <p:spPr>
          <a:xfrm>
            <a:off x="162047" y="4639651"/>
            <a:ext cx="9428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1" r:id="rId13"/>
    <p:sldLayoutId id="2147484350" r:id="rId14"/>
    <p:sldLayoutId id="2147484364" r:id="rId15"/>
    <p:sldLayoutId id="2147484365" r:id="rId16"/>
    <p:sldLayoutId id="2147484366" r:id="rId17"/>
    <p:sldLayoutId id="2147484367" r:id="rId18"/>
    <p:sldLayoutId id="2147484368" r:id="rId19"/>
    <p:sldLayoutId id="2147484369" r:id="rId20"/>
    <p:sldLayoutId id="2147484370" r:id="rId21"/>
    <p:sldLayoutId id="2147484383" r:id="rId22"/>
    <p:sldLayoutId id="2147484384" r:id="rId23"/>
    <p:sldLayoutId id="2147484385" r:id="rId24"/>
    <p:sldLayoutId id="2147484386" r:id="rId25"/>
    <p:sldLayoutId id="2147484387" r:id="rId26"/>
    <p:sldLayoutId id="2147484388" r:id="rId27"/>
    <p:sldLayoutId id="2147484389" r:id="rId28"/>
  </p:sldLayoutIdLst>
  <p:transition spd="slow">
    <p:cover/>
  </p:transition>
  <p:timing>
    <p:tnLst>
      <p:par>
        <p:cTn id="1" dur="indefinite" restart="never" nodeType="tmRoot"/>
      </p:par>
    </p:tnLst>
  </p:timing>
  <p:hf hdr="0" dt="0"/>
  <p:txStyles>
    <p:titleStyle>
      <a:lvl1pPr marL="36000" algn="l" defTabSz="342892" rtl="0" eaLnBrk="1" latinLnBrk="0" hangingPunct="1">
        <a:lnSpc>
          <a:spcPts val="2880"/>
        </a:lnSpc>
        <a:spcBef>
          <a:spcPts val="0"/>
        </a:spcBef>
        <a:spcAft>
          <a:spcPts val="0"/>
        </a:spcAft>
        <a:buNone/>
        <a:defRPr sz="2400" b="0" i="0" kern="1200" cap="none" spc="75" baseline="0">
          <a:solidFill>
            <a:schemeClr val="tx1"/>
          </a:solidFill>
          <a:latin typeface="+mj-lt"/>
          <a:ea typeface="Futura Medium" charset="0"/>
          <a:cs typeface="Futura Medium" charset="0"/>
        </a:defRPr>
      </a:lvl1pPr>
    </p:titleStyle>
    <p:bodyStyle>
      <a:lvl1pPr marL="0" indent="0" algn="l" defTabSz="342892" rtl="0" eaLnBrk="1" latinLnBrk="0" hangingPunct="1">
        <a:lnSpc>
          <a:spcPct val="100000"/>
        </a:lnSpc>
        <a:spcBef>
          <a:spcPts val="1200"/>
        </a:spcBef>
        <a:buFontTx/>
        <a:buNone/>
        <a:defRPr lang="ru-RU" sz="2000" b="1" i="0" kern="1200" dirty="0" smtClean="0">
          <a:solidFill>
            <a:schemeClr val="tx1"/>
          </a:solidFill>
          <a:latin typeface="+mn-lt"/>
          <a:ea typeface="+mn-ea"/>
          <a:cs typeface="Arial"/>
        </a:defRPr>
      </a:lvl1pPr>
      <a:lvl2pPr marL="0" indent="0" algn="l" defTabSz="342892" rtl="0" eaLnBrk="1" latinLnBrk="0" hangingPunct="1">
        <a:lnSpc>
          <a:spcPct val="100000"/>
        </a:lnSpc>
        <a:spcBef>
          <a:spcPts val="450"/>
        </a:spcBef>
        <a:buFont typeface="Arial" charset="0"/>
        <a:buNone/>
        <a:defRPr sz="105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214308" indent="-214308" algn="l" defTabSz="342892" rtl="0" eaLnBrk="1" latinLnBrk="0" hangingPunct="1">
        <a:lnSpc>
          <a:spcPct val="100000"/>
        </a:lnSpc>
        <a:spcBef>
          <a:spcPts val="1200"/>
        </a:spcBef>
        <a:buFont typeface="Lucida Grande"/>
        <a:buChar char="&gt;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342892" rtl="0" eaLnBrk="1" latinLnBrk="0" hangingPunct="1">
        <a:lnSpc>
          <a:spcPct val="100000"/>
        </a:lnSpc>
        <a:spcBef>
          <a:spcPts val="0"/>
        </a:spcBef>
        <a:buFontTx/>
        <a:buNone/>
        <a:defRPr sz="675" b="0" i="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434568" indent="-198830" algn="l" defTabSz="342892" rtl="0" eaLnBrk="1" latinLnBrk="0" hangingPunct="1">
        <a:lnSpc>
          <a:spcPct val="100000"/>
        </a:lnSpc>
        <a:spcBef>
          <a:spcPts val="1200"/>
        </a:spcBef>
        <a:buFont typeface=".HiraKakuInterface-W3" charset="-128"/>
        <a:buChar char="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7.wdp"/><Relationship Id="rId11" Type="http://schemas.openxmlformats.org/officeDocument/2006/relationships/image" Target="../media/image29.tiff"/><Relationship Id="rId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tiff"/><Relationship Id="rId4" Type="http://schemas.openxmlformats.org/officeDocument/2006/relationships/image" Target="../media/image33.tiff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3" Type="http://schemas.openxmlformats.org/officeDocument/2006/relationships/chart" Target="../charts/chart10.xml"/><Relationship Id="rId7" Type="http://schemas.openxmlformats.org/officeDocument/2006/relationships/image" Target="../media/image46.jpeg"/><Relationship Id="rId12" Type="http://schemas.openxmlformats.org/officeDocument/2006/relationships/image" Target="../media/image5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tiff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tiff"/><Relationship Id="rId9" Type="http://schemas.openxmlformats.org/officeDocument/2006/relationships/image" Target="../media/image48.png"/><Relationship Id="rId14" Type="http://schemas.openxmlformats.org/officeDocument/2006/relationships/image" Target="../media/image53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hyperlink" Target="http://mediascope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90000"/>
              </a:schemeClr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29" b="5216"/>
          <a:stretch/>
        </p:blipFill>
        <p:spPr>
          <a:xfrm>
            <a:off x="0" y="0"/>
            <a:ext cx="9144000" cy="5151255"/>
          </a:xfrm>
          <a:prstGeom prst="rect">
            <a:avLst/>
          </a:prstGeom>
        </p:spPr>
      </p:pic>
      <p:sp>
        <p:nvSpPr>
          <p:cNvPr id="15" name="Название 1"/>
          <p:cNvSpPr txBox="1">
            <a:spLocks/>
          </p:cNvSpPr>
          <p:nvPr/>
        </p:nvSpPr>
        <p:spPr>
          <a:xfrm>
            <a:off x="2" y="286040"/>
            <a:ext cx="8983578" cy="3541806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ctr"/>
            <a:r>
              <a:rPr lang="ru-RU" sz="8000" b="1" dirty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Взболтать, но не смешивать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422272" y="4515435"/>
            <a:ext cx="2180251" cy="360000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858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287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Михаил </a:t>
            </a:r>
            <a:r>
              <a:rPr lang="ru-RU" sz="1400" dirty="0" err="1" smtClean="0">
                <a:solidFill>
                  <a:schemeClr val="tx1"/>
                </a:solidFill>
              </a:rPr>
              <a:t>райбман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A1919"/>
              </a:clrFrom>
              <a:clrTo>
                <a:srgbClr val="1A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65917" r="75769" b="11885"/>
          <a:stretch/>
        </p:blipFill>
        <p:spPr>
          <a:xfrm>
            <a:off x="7367953" y="4452161"/>
            <a:ext cx="141428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70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4721844" y="4049179"/>
            <a:ext cx="312515" cy="3125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1844" y="2767743"/>
            <a:ext cx="312515" cy="3125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57530" y="3716896"/>
            <a:ext cx="312515" cy="3125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1388" y="3087382"/>
            <a:ext cx="312515" cy="31251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1388" y="1197037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1388" y="1514570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1388" y="1832103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1388" y="2149636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1388" y="2467169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1388" y="2784702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21844" y="2452828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1388" y="3397344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1388" y="4034269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21844" y="2142256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21844" y="3091366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21844" y="3410637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21844" y="3729908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721844" y="1210537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721844" y="1521110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721844" y="1831683"/>
            <a:ext cx="312515" cy="3125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10</a:t>
            </a:fld>
            <a:endParaRPr lang="en-A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Видеореклама, топ-10 рекламодателей в </a:t>
            </a:r>
            <a:r>
              <a:rPr lang="en-US" smtClean="0"/>
              <a:t>Q1 2017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Источник: Mediascope. In-stream: Россия, показы, все сайты, desktop, Январь-Март 2017, 12-64 лет.</a:t>
            </a:r>
          </a:p>
          <a:p>
            <a:r>
              <a:rPr lang="ru-RU" smtClean="0"/>
              <a:t>TV Index Россия 100k+, Январь-Март 2017, коммерческая реклама, национальное размещение, GRP 30'' по баинговым аудиториям телеканалов 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90392501"/>
              </p:ext>
            </p:extLst>
          </p:nvPr>
        </p:nvGraphicFramePr>
        <p:xfrm>
          <a:off x="365413" y="878988"/>
          <a:ext cx="8422991" cy="3460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0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563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IN-STREAM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ВИДЕО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ТЕЛЕВИДЕНИЕ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MARS-RUSSIA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ОТИСИФАРМ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PROCTER &amp; GAMBLE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RECKITT BENCKISER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PEPSI CO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PROCTER &amp; GAMBLE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UNILEVER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PEPSI CO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RECKITT BENCKISER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UNILEVER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42892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L'OREAL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NESTLE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42892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MON’DOLEZ INTERNATIONAL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GSK CONSUMER HEALTHCARE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ОТИСИФАРМ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L'OREAL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WALT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DISNEY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MARS-RUSSIA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563"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GSK CONSUMER HEALTHCARE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42892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539" marR="12539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JOHNSON &amp; JOHNSON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679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876875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042843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Умри, но </a:t>
            </a:r>
            <a:b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не сейчас</a:t>
            </a:r>
            <a:endParaRPr lang="ru-RU" sz="4400" b="1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10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b="1" cap="all" spc="75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003</a:t>
            </a:r>
            <a:endParaRPr lang="ru-RU" sz="4400" b="1" cap="all" spc="75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86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4" t="15495" r="2982" b="11856"/>
          <a:stretch/>
        </p:blipFill>
        <p:spPr>
          <a:xfrm>
            <a:off x="386313" y="2099511"/>
            <a:ext cx="3328686" cy="1962378"/>
          </a:xfrm>
          <a:prstGeom prst="rect">
            <a:avLst/>
          </a:prstGeom>
        </p:spPr>
      </p:pic>
      <p:sp>
        <p:nvSpPr>
          <p:cNvPr id="123" name="Текст 1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Проект </a:t>
            </a:r>
            <a:r>
              <a:rPr lang="en-US" smtClean="0"/>
              <a:t>Big TV Rating -  </a:t>
            </a:r>
            <a:r>
              <a:rPr lang="ru-RU" smtClean="0"/>
              <a:t>комбинация технологий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Просмотр ТВ-контента на десктопах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010694" y="1021801"/>
            <a:ext cx="1914703" cy="2395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ИНТЕРНЕТ-ПАНЕЛЬ</a:t>
            </a:r>
            <a:endParaRPr lang="en-US" sz="1200" b="1" dirty="0" smtClean="0">
              <a:solidFill>
                <a:schemeClr val="bg2"/>
              </a:solidFill>
            </a:endParaRPr>
          </a:p>
          <a:p>
            <a:endParaRPr lang="ru-RU" sz="1200" b="1" dirty="0">
              <a:solidFill>
                <a:schemeClr val="bg2"/>
              </a:solidFill>
            </a:endParaRPr>
          </a:p>
          <a:p>
            <a:r>
              <a:rPr lang="ru-RU" sz="1100" dirty="0" smtClean="0">
                <a:solidFill>
                  <a:schemeClr val="bg2"/>
                </a:solidFill>
              </a:rPr>
              <a:t>12</a:t>
            </a:r>
            <a:r>
              <a:rPr lang="en-US" sz="1100" dirty="0" smtClean="0">
                <a:solidFill>
                  <a:schemeClr val="bg2"/>
                </a:solidFill>
              </a:rPr>
              <a:t> 5</a:t>
            </a:r>
            <a:r>
              <a:rPr lang="ru-RU" sz="1100" dirty="0" smtClean="0">
                <a:solidFill>
                  <a:schemeClr val="bg2"/>
                </a:solidFill>
              </a:rPr>
              <a:t>00 человек</a:t>
            </a:r>
            <a:endParaRPr lang="en-US" sz="1100" dirty="0" smtClean="0">
              <a:solidFill>
                <a:schemeClr val="bg2"/>
              </a:solidFill>
            </a:endParaRPr>
          </a:p>
          <a:p>
            <a:endParaRPr lang="ru-RU" sz="1100" dirty="0" smtClean="0">
              <a:solidFill>
                <a:schemeClr val="bg2"/>
              </a:solidFill>
            </a:endParaRPr>
          </a:p>
          <a:p>
            <a:r>
              <a:rPr lang="ru-RU" sz="1100" dirty="0" smtClean="0">
                <a:solidFill>
                  <a:schemeClr val="bg2"/>
                </a:solidFill>
              </a:rPr>
              <a:t>Теги по технологии </a:t>
            </a:r>
            <a:r>
              <a:rPr lang="en-US" sz="1100" dirty="0" smtClean="0">
                <a:solidFill>
                  <a:schemeClr val="bg2"/>
                </a:solidFill>
              </a:rPr>
              <a:t>Heartbeat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367347" y="1053627"/>
            <a:ext cx="1914703" cy="2395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ТВ-ПАНЕЛЬ</a:t>
            </a:r>
            <a:endParaRPr lang="en-US" sz="1200" b="1" dirty="0" smtClean="0">
              <a:solidFill>
                <a:schemeClr val="bg2"/>
              </a:solidFill>
            </a:endParaRPr>
          </a:p>
          <a:p>
            <a:endParaRPr lang="en-US" sz="1200" b="1" dirty="0">
              <a:solidFill>
                <a:schemeClr val="bg2"/>
              </a:solidFill>
            </a:endParaRPr>
          </a:p>
          <a:p>
            <a:r>
              <a:rPr lang="en-US" sz="1100" dirty="0" smtClean="0">
                <a:solidFill>
                  <a:schemeClr val="bg2"/>
                </a:solidFill>
              </a:rPr>
              <a:t>13 500 </a:t>
            </a:r>
            <a:r>
              <a:rPr lang="ru-RU" sz="1100" dirty="0" smtClean="0">
                <a:solidFill>
                  <a:schemeClr val="bg2"/>
                </a:solidFill>
              </a:rPr>
              <a:t>человек</a:t>
            </a:r>
            <a:endParaRPr lang="en-US" sz="1100" dirty="0" smtClean="0">
              <a:solidFill>
                <a:schemeClr val="bg2"/>
              </a:solidFill>
            </a:endParaRPr>
          </a:p>
          <a:p>
            <a:endParaRPr lang="ru-RU" sz="1100" dirty="0" smtClean="0">
              <a:solidFill>
                <a:schemeClr val="bg2"/>
              </a:solidFill>
            </a:endParaRPr>
          </a:p>
          <a:p>
            <a:r>
              <a:rPr lang="en-US" sz="1100" dirty="0" smtClean="0">
                <a:solidFill>
                  <a:schemeClr val="bg2"/>
                </a:solidFill>
              </a:rPr>
              <a:t>Audio Matching</a:t>
            </a:r>
            <a:endParaRPr lang="ru-RU" sz="1000" b="1" dirty="0" smtClean="0">
              <a:solidFill>
                <a:schemeClr val="bg2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194568" y="2531964"/>
            <a:ext cx="1956122" cy="136405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VIRTUALMETER-</a:t>
            </a:r>
            <a:r>
              <a:rPr lang="ru-RU" sz="1200" b="1" dirty="0" smtClean="0">
                <a:solidFill>
                  <a:schemeClr val="bg2"/>
                </a:solidFill>
              </a:rPr>
              <a:t>ПАНЕЛЬ</a:t>
            </a:r>
            <a:endParaRPr lang="en-US" sz="1200" b="1" dirty="0" smtClean="0">
              <a:solidFill>
                <a:schemeClr val="bg2"/>
              </a:solidFill>
            </a:endParaRPr>
          </a:p>
          <a:p>
            <a:endParaRPr lang="en-US" sz="1200" b="1" dirty="0">
              <a:solidFill>
                <a:schemeClr val="bg2"/>
              </a:solidFill>
            </a:endParaRPr>
          </a:p>
          <a:p>
            <a:r>
              <a:rPr lang="ru-RU" sz="1100" dirty="0" smtClean="0">
                <a:solidFill>
                  <a:schemeClr val="bg2"/>
                </a:solidFill>
              </a:rPr>
              <a:t>2 </a:t>
            </a:r>
            <a:r>
              <a:rPr lang="en-US" sz="1100" dirty="0" smtClean="0">
                <a:solidFill>
                  <a:schemeClr val="bg2"/>
                </a:solidFill>
              </a:rPr>
              <a:t>500</a:t>
            </a:r>
            <a:r>
              <a:rPr lang="ru-RU" sz="1100" dirty="0" smtClean="0">
                <a:solidFill>
                  <a:schemeClr val="bg2"/>
                </a:solidFill>
              </a:rPr>
              <a:t> человек</a:t>
            </a:r>
            <a:endParaRPr lang="en-US" sz="1100" dirty="0">
              <a:solidFill>
                <a:schemeClr val="bg2"/>
              </a:solidFill>
            </a:endParaRPr>
          </a:p>
          <a:p>
            <a:endParaRPr lang="ru-RU" sz="1100" dirty="0" smtClean="0">
              <a:solidFill>
                <a:schemeClr val="bg2"/>
              </a:solidFill>
            </a:endParaRPr>
          </a:p>
          <a:p>
            <a:r>
              <a:rPr lang="ru-RU" sz="1100" dirty="0" smtClean="0">
                <a:solidFill>
                  <a:schemeClr val="bg2"/>
                </a:solidFill>
              </a:rPr>
              <a:t>Теги </a:t>
            </a:r>
            <a:r>
              <a:rPr lang="en-US" sz="1100" dirty="0" smtClean="0">
                <a:solidFill>
                  <a:schemeClr val="bg2"/>
                </a:solidFill>
              </a:rPr>
              <a:t>Heartbeat </a:t>
            </a:r>
            <a:r>
              <a:rPr lang="ru-RU" sz="1100" dirty="0" smtClean="0">
                <a:solidFill>
                  <a:schemeClr val="bg2"/>
                </a:solidFill>
              </a:rPr>
              <a:t/>
            </a:r>
            <a:br>
              <a:rPr lang="ru-RU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+ Audio Matching</a:t>
            </a:r>
            <a:endParaRPr lang="ru-RU" sz="1000" b="1" dirty="0" smtClean="0">
              <a:solidFill>
                <a:schemeClr val="bg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95582" y="1003534"/>
            <a:ext cx="2378747" cy="1274211"/>
            <a:chOff x="979913" y="1014936"/>
            <a:chExt cx="2029776" cy="127421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79913" y="1014936"/>
              <a:ext cx="2029776" cy="9357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ru-RU" sz="1200" b="1" dirty="0" smtClean="0">
                  <a:solidFill>
                    <a:schemeClr val="tx1"/>
                  </a:solidFill>
                </a:rPr>
                <a:t>КАНАЛ</a:t>
              </a:r>
              <a:endParaRPr lang="ru-RU" sz="1000" b="1" dirty="0" smtClean="0">
                <a:solidFill>
                  <a:schemeClr val="tx1"/>
                </a:solidFill>
              </a:endParaRPr>
            </a:p>
            <a:p>
              <a:r>
                <a:rPr lang="ru-RU" sz="1050" dirty="0" smtClean="0">
                  <a:solidFill>
                    <a:schemeClr val="tx1"/>
                  </a:solidFill>
                </a:rPr>
                <a:t>встраивает </a:t>
              </a:r>
              <a:r>
                <a:rPr lang="ru-RU" sz="1050" dirty="0">
                  <a:solidFill>
                    <a:schemeClr val="tx1"/>
                  </a:solidFill>
                </a:rPr>
                <a:t>счетчик Heartbeat </a:t>
              </a:r>
              <a:endParaRPr lang="ru-RU" sz="1050" dirty="0" smtClean="0">
                <a:solidFill>
                  <a:schemeClr val="tx1"/>
                </a:solidFill>
              </a:endParaRPr>
            </a:p>
            <a:p>
              <a:r>
                <a:rPr lang="ru-RU" sz="1050" dirty="0" smtClean="0">
                  <a:solidFill>
                    <a:schemeClr val="tx1"/>
                  </a:solidFill>
                </a:rPr>
                <a:t>в </a:t>
              </a:r>
              <a:r>
                <a:rPr lang="ru-RU" sz="1050" dirty="0">
                  <a:solidFill>
                    <a:schemeClr val="tx1"/>
                  </a:solidFill>
                </a:rPr>
                <a:t>контент и передает информацию о нем перед размещением </a:t>
              </a:r>
              <a:r>
                <a:rPr lang="ru-RU" sz="1050" dirty="0" smtClean="0">
                  <a:solidFill>
                    <a:schemeClr val="tx1"/>
                  </a:solidFill>
                </a:rPr>
                <a:t>на </a:t>
              </a:r>
              <a:r>
                <a:rPr lang="ru-RU" sz="1050" dirty="0">
                  <a:solidFill>
                    <a:schemeClr val="tx1"/>
                  </a:solidFill>
                </a:rPr>
                <a:t>сайте</a:t>
              </a:r>
            </a:p>
          </p:txBody>
        </p:sp>
        <p:cxnSp>
          <p:nvCxnSpPr>
            <p:cNvPr id="143" name="Прямая со стрелкой 142"/>
            <p:cNvCxnSpPr/>
            <p:nvPr/>
          </p:nvCxnSpPr>
          <p:spPr>
            <a:xfrm>
              <a:off x="2010409" y="1939092"/>
              <a:ext cx="0" cy="350055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Соединительная линия уступом 20"/>
          <p:cNvCxnSpPr/>
          <p:nvPr/>
        </p:nvCxnSpPr>
        <p:spPr>
          <a:xfrm rot="5400000" flipH="1" flipV="1">
            <a:off x="4217054" y="2117017"/>
            <a:ext cx="144000" cy="3744000"/>
          </a:xfrm>
          <a:prstGeom prst="bentConnector3">
            <a:avLst>
              <a:gd name="adj1" fmla="val -157794"/>
            </a:avLst>
          </a:prstGeom>
          <a:ln w="762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>
            <a:spLocks noChangeAspect="1"/>
          </p:cNvSpPr>
          <p:nvPr/>
        </p:nvSpPr>
        <p:spPr>
          <a:xfrm>
            <a:off x="873118" y="2320688"/>
            <a:ext cx="2281132" cy="1442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953329" y="2364308"/>
            <a:ext cx="370548" cy="180000"/>
            <a:chOff x="953329" y="2364308"/>
            <a:chExt cx="572773" cy="278234"/>
          </a:xfrm>
          <a:solidFill>
            <a:schemeClr val="accent4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1101581" y="2364309"/>
              <a:ext cx="107090" cy="2782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53329" y="2364309"/>
              <a:ext cx="107090" cy="2782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  <p:sp>
          <p:nvSpPr>
            <p:cNvPr id="20" name="Равнобедренный треугольник 43"/>
            <p:cNvSpPr/>
            <p:nvPr/>
          </p:nvSpPr>
          <p:spPr>
            <a:xfrm rot="5400000">
              <a:off x="1260632" y="2377072"/>
              <a:ext cx="278233" cy="25270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/>
              </a:endParaRPr>
            </a:p>
          </p:txBody>
        </p:sp>
      </p:grp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953329" y="2744248"/>
            <a:ext cx="2053017" cy="957098"/>
            <a:chOff x="1214752" y="2904374"/>
            <a:chExt cx="1544431" cy="72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576"/>
            <a:stretch/>
          </p:blipFill>
          <p:spPr>
            <a:xfrm>
              <a:off x="1214752" y="2904374"/>
              <a:ext cx="1016633" cy="720000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996" r="51148"/>
            <a:stretch/>
          </p:blipFill>
          <p:spPr>
            <a:xfrm>
              <a:off x="2453827" y="2904374"/>
              <a:ext cx="305356" cy="720000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62"/>
          <a:stretch/>
        </p:blipFill>
        <p:spPr>
          <a:xfrm>
            <a:off x="2150568" y="2752499"/>
            <a:ext cx="463460" cy="957098"/>
          </a:xfrm>
          <a:prstGeom prst="rect">
            <a:avLst/>
          </a:prstGeom>
        </p:spPr>
      </p:pic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3220813" y="2078797"/>
            <a:ext cx="139117" cy="849256"/>
          </a:xfrm>
          <a:prstGeom prst="bentConnector2">
            <a:avLst/>
          </a:prstGeom>
          <a:ln w="762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4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60375" indent="-449263">
              <a:spcBef>
                <a:spcPts val="3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ru-RU" sz="1400" b="0" dirty="0" smtClean="0">
                <a:cs typeface="+mn-cs"/>
              </a:rPr>
              <a:t>За </a:t>
            </a:r>
            <a:r>
              <a:rPr lang="ru-RU" sz="1400" b="0" dirty="0">
                <a:cs typeface="+mn-cs"/>
              </a:rPr>
              <a:t>сентябрь - ноябрь </a:t>
            </a:r>
            <a:r>
              <a:rPr lang="en-US" sz="1400" b="0" dirty="0">
                <a:cs typeface="+mn-cs"/>
              </a:rPr>
              <a:t>2016</a:t>
            </a:r>
            <a:r>
              <a:rPr lang="ru-RU" sz="1400" b="0" dirty="0">
                <a:cs typeface="+mn-cs"/>
              </a:rPr>
              <a:t> контент тегировали 11 </a:t>
            </a:r>
            <a:r>
              <a:rPr lang="ru-RU" sz="1400" b="0" dirty="0" smtClean="0">
                <a:cs typeface="+mn-cs"/>
              </a:rPr>
              <a:t>каналов</a:t>
            </a: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Font typeface="Arial" charset="0"/>
              <a:buChar char="•"/>
              <a:defRPr/>
            </a:pPr>
            <a:endParaRPr lang="ru-RU" sz="1400" b="0" dirty="0">
              <a:cs typeface="+mn-cs"/>
            </a:endParaRP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ru-RU" sz="1400" b="0" dirty="0">
                <a:cs typeface="+mn-cs"/>
              </a:rPr>
              <a:t>Они могли тегировать не весь свой </a:t>
            </a:r>
            <a:r>
              <a:rPr lang="ru-RU" sz="1400" b="0" dirty="0" smtClean="0">
                <a:cs typeface="+mn-cs"/>
              </a:rPr>
              <a:t>контент</a:t>
            </a: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Font typeface="Arial" charset="0"/>
              <a:buChar char="•"/>
              <a:defRPr/>
            </a:pPr>
            <a:endParaRPr lang="ru-RU" sz="1400" b="0" dirty="0">
              <a:cs typeface="+mn-cs"/>
            </a:endParaRP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ru-RU" sz="1400" b="0" dirty="0">
                <a:cs typeface="+mn-cs"/>
              </a:rPr>
              <a:t>Глубина просмотра контента – </a:t>
            </a:r>
            <a:br>
              <a:rPr lang="ru-RU" sz="1400" b="0" dirty="0">
                <a:cs typeface="+mn-cs"/>
              </a:rPr>
            </a:br>
            <a:r>
              <a:rPr lang="ru-RU" sz="1400" b="0" dirty="0">
                <a:cs typeface="+mn-cs"/>
              </a:rPr>
              <a:t>28 дней с даты выхода на </a:t>
            </a:r>
            <a:r>
              <a:rPr lang="ru-RU" sz="1400" b="0" dirty="0" smtClean="0">
                <a:cs typeface="+mn-cs"/>
              </a:rPr>
              <a:t>ТВ</a:t>
            </a: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Font typeface="Arial" charset="0"/>
              <a:buChar char="•"/>
              <a:defRPr/>
            </a:pPr>
            <a:endParaRPr lang="en-US" sz="1400" b="0" dirty="0">
              <a:cs typeface="+mn-cs"/>
            </a:endParaRPr>
          </a:p>
          <a:p>
            <a:pPr marL="460375" indent="-449263">
              <a:spcBef>
                <a:spcPts val="300"/>
              </a:spcBef>
              <a:buClr>
                <a:schemeClr val="accent3"/>
              </a:buClr>
              <a:buBlip>
                <a:blip r:embed="rId3"/>
              </a:buBlip>
              <a:defRPr/>
            </a:pPr>
            <a:r>
              <a:rPr lang="ru-RU" sz="1400" b="0" dirty="0">
                <a:cs typeface="+mn-cs"/>
              </a:rPr>
              <a:t>Расчеты по программам сделаны </a:t>
            </a:r>
            <a:br>
              <a:rPr lang="ru-RU" sz="1400" b="0" dirty="0">
                <a:cs typeface="+mn-cs"/>
              </a:rPr>
            </a:br>
            <a:r>
              <a:rPr lang="ru-RU" sz="1400" b="0" dirty="0">
                <a:cs typeface="+mn-cs"/>
              </a:rPr>
              <a:t>без учета рекламных блоков</a:t>
            </a:r>
            <a:endParaRPr lang="en-US" sz="1400" b="0" dirty="0">
              <a:cs typeface="+mn-cs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1493391"/>
              </p:ext>
            </p:extLst>
          </p:nvPr>
        </p:nvGraphicFramePr>
        <p:xfrm>
          <a:off x="4641850" y="881063"/>
          <a:ext cx="4139685" cy="3489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064">
                <a:tc>
                  <a:txBody>
                    <a:bodyPr/>
                    <a:lstStyle/>
                    <a:p>
                      <a:pPr algn="l" fontAlgn="t"/>
                      <a:r>
                        <a:rPr lang="sk-SK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Прямой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эфир </a:t>
                      </a: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интернете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Отложенное смотрение (VOD)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Домашний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sk-SK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Матч ТВ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НТВ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Рен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Россия 1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 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Россия К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СТС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uk-U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СТС </a:t>
                      </a:r>
                      <a:r>
                        <a:rPr lang="uk-UA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Love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sk-SK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ТНТ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72000" algn="l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Че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sk-SK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43" marR="6643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Big TV Rating</a:t>
            </a:r>
            <a:r>
              <a:rPr lang="ru-RU" smtClean="0"/>
              <a:t>: как это посчитано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76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3776942"/>
              </p:ext>
            </p:extLst>
          </p:nvPr>
        </p:nvGraphicFramePr>
        <p:xfrm>
          <a:off x="358775" y="877888"/>
          <a:ext cx="8423275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Big TV Rating</a:t>
            </a:r>
            <a:r>
              <a:rPr lang="ru-RU" smtClean="0"/>
              <a:t>, Россия 100</a:t>
            </a:r>
            <a:r>
              <a:rPr lang="en-US" smtClean="0"/>
              <a:t>k</a:t>
            </a:r>
            <a:r>
              <a:rPr lang="ru-RU" smtClean="0"/>
              <a:t>+, сентябрь-ноябрь 2016, 5:00 – 29:00, 1-мин охват тегированного ТВ-контента за месяц (%) на 11 каналах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Россия 100</a:t>
            </a:r>
            <a:r>
              <a:rPr lang="en-US" smtClean="0"/>
              <a:t>k</a:t>
            </a:r>
            <a:r>
              <a:rPr lang="ru-RU" smtClean="0"/>
              <a:t>+, осень 2016, 11 каналов, в % от населения указанного возраста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Охват тегированного ТВ контента на десктопе за месяц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19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Big TV Rating</a:t>
            </a:r>
            <a:r>
              <a:rPr lang="ru-RU" smtClean="0"/>
              <a:t>, Россия 100+, 12-64, сентябрь-ноябрь 2016, 5:00 – 29:00, ТВ: 1-минутный суточный охват Тотал ТВ. Десктоп: 1-мин охват тегированного ТВ-контента за сутки (%) на 11 каналах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Охват тегированного ТВ-контента на десктопе за сутки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Россия 100</a:t>
            </a:r>
            <a:r>
              <a:rPr lang="en-US" smtClean="0"/>
              <a:t>k</a:t>
            </a:r>
            <a:r>
              <a:rPr lang="ru-RU" smtClean="0"/>
              <a:t>+, осень 2016, 11 каналов, в % от населения 12-64 лет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35809" y="3528380"/>
            <a:ext cx="2073003" cy="4374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ТВ на ТВ</a:t>
            </a:r>
            <a:endParaRPr lang="ru-RU" sz="1400" b="1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54139" y="2674064"/>
            <a:ext cx="1853503" cy="96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1,4</a:t>
            </a:r>
            <a:r>
              <a:rPr lang="ru-RU" sz="1600" b="1" dirty="0" smtClean="0">
                <a:solidFill>
                  <a:schemeClr val="accent2"/>
                </a:solidFill>
              </a:rPr>
              <a:t>%</a:t>
            </a:r>
            <a:endParaRPr lang="ru-RU" sz="1200" b="1" dirty="0" smtClean="0">
              <a:solidFill>
                <a:schemeClr val="accent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928367" y="3466789"/>
            <a:ext cx="1216847" cy="730778"/>
            <a:chOff x="1459764" y="2509572"/>
            <a:chExt cx="1266624" cy="760671"/>
          </a:xfrm>
        </p:grpSpPr>
        <p:pic>
          <p:nvPicPr>
            <p:cNvPr id="26" name="Объект 11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20" t="16798" r="4500" b="10190"/>
            <a:stretch/>
          </p:blipFill>
          <p:spPr>
            <a:xfrm>
              <a:off x="1459764" y="2509572"/>
              <a:ext cx="1266624" cy="760671"/>
            </a:xfrm>
            <a:prstGeom prst="rect">
              <a:avLst/>
            </a:prstGeom>
          </p:spPr>
        </p:pic>
        <p:sp>
          <p:nvSpPr>
            <p:cNvPr id="27" name="Скругленный прямоугольник 26"/>
            <p:cNvSpPr/>
            <p:nvPr/>
          </p:nvSpPr>
          <p:spPr>
            <a:xfrm>
              <a:off x="1631293" y="2527352"/>
              <a:ext cx="920742" cy="652191"/>
            </a:xfrm>
            <a:prstGeom prst="roundRect">
              <a:avLst>
                <a:gd name="adj" fmla="val 6586"/>
              </a:avLst>
            </a:prstGeom>
            <a:noFill/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>
            <a:grpSpLocks noChangeAspect="1"/>
          </p:cNvGrpSpPr>
          <p:nvPr/>
        </p:nvGrpSpPr>
        <p:grpSpPr>
          <a:xfrm>
            <a:off x="1360881" y="2446223"/>
            <a:ext cx="2774472" cy="1830444"/>
            <a:chOff x="459131" y="1254718"/>
            <a:chExt cx="3849972" cy="2540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/>
            <a:srcRect l="27152" r="28268"/>
            <a:stretch/>
          </p:blipFill>
          <p:spPr>
            <a:xfrm>
              <a:off x="459131" y="1254718"/>
              <a:ext cx="3849972" cy="2540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737"/>
            <a:stretch/>
          </p:blipFill>
          <p:spPr>
            <a:xfrm>
              <a:off x="744679" y="1516995"/>
              <a:ext cx="3346327" cy="2036972"/>
            </a:xfrm>
            <a:prstGeom prst="rect">
              <a:avLst/>
            </a:prstGeom>
          </p:spPr>
        </p:pic>
      </p:grpSp>
      <p:sp>
        <p:nvSpPr>
          <p:cNvPr id="32" name="Прямоугольник 31"/>
          <p:cNvSpPr/>
          <p:nvPr/>
        </p:nvSpPr>
        <p:spPr>
          <a:xfrm>
            <a:off x="1216880" y="1397240"/>
            <a:ext cx="2749563" cy="9687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b="1" dirty="0" smtClean="0">
                <a:solidFill>
                  <a:schemeClr val="accent2"/>
                </a:solidFill>
              </a:rPr>
              <a:t>70</a:t>
            </a:r>
            <a:r>
              <a:rPr lang="ru-RU" sz="6000" b="1" dirty="0" smtClean="0">
                <a:solidFill>
                  <a:schemeClr val="accent2"/>
                </a:solidFill>
              </a:rPr>
              <a:t>%</a:t>
            </a:r>
            <a:endParaRPr lang="ru-RU" sz="5400" b="1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880" y="97850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 на ТВ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954139" y="2545439"/>
            <a:ext cx="19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ТВ на десктопе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665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876875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042843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Мартини </a:t>
            </a:r>
            <a:b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с водкой</a:t>
            </a:r>
            <a:endParaRPr lang="ru-RU" sz="4400" b="1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13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b="1" cap="all" spc="75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004</a:t>
            </a:r>
            <a:endParaRPr lang="ru-RU" sz="4400" b="1" cap="all" spc="75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4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Media Campaign</a:t>
            </a:r>
            <a:endParaRPr lang="ru-RU" dirty="0"/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17</a:t>
            </a:fld>
            <a:endParaRPr lang="ru-RU"/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442711632"/>
              </p:ext>
            </p:extLst>
          </p:nvPr>
        </p:nvGraphicFramePr>
        <p:xfrm>
          <a:off x="2489280" y="1045505"/>
          <a:ext cx="4002983" cy="311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0770" y="919863"/>
            <a:ext cx="1536308" cy="11544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grpSp>
        <p:nvGrpSpPr>
          <p:cNvPr id="39" name="Группа 38"/>
          <p:cNvGrpSpPr/>
          <p:nvPr/>
        </p:nvGrpSpPr>
        <p:grpSpPr>
          <a:xfrm>
            <a:off x="379013" y="919863"/>
            <a:ext cx="1440000" cy="1154422"/>
            <a:chOff x="379013" y="919863"/>
            <a:chExt cx="1440000" cy="1154422"/>
          </a:xfrm>
        </p:grpSpPr>
        <p:pic>
          <p:nvPicPr>
            <p:cNvPr id="29" name="Picture 2"/>
            <p:cNvPicPr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9013" y="1121052"/>
              <a:ext cx="1440000" cy="953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Прямоугольник 22"/>
            <p:cNvSpPr>
              <a:spLocks/>
            </p:cNvSpPr>
            <p:nvPr/>
          </p:nvSpPr>
          <p:spPr>
            <a:xfrm>
              <a:off x="379013" y="919863"/>
              <a:ext cx="1440000" cy="2022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Post-Campaign</a:t>
              </a:r>
              <a:r>
                <a:rPr lang="ru-RU" sz="1000" b="1" dirty="0" smtClean="0">
                  <a:solidFill>
                    <a:schemeClr val="bg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ТВ</a:t>
              </a:r>
              <a:endParaRPr lang="ru-RU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03920" y="3144889"/>
            <a:ext cx="1444601" cy="1153692"/>
            <a:chOff x="403920" y="3144889"/>
            <a:chExt cx="1444601" cy="115369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331"/>
            <a:stretch/>
          </p:blipFill>
          <p:spPr bwMode="auto">
            <a:xfrm>
              <a:off x="408521" y="3344581"/>
              <a:ext cx="1440000" cy="9540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>
              <a:spLocks/>
            </p:cNvSpPr>
            <p:nvPr/>
          </p:nvSpPr>
          <p:spPr>
            <a:xfrm>
              <a:off x="403920" y="3144889"/>
              <a:ext cx="1440000" cy="2022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Post-Campaign</a:t>
              </a:r>
              <a:r>
                <a:rPr lang="ru-RU" sz="1000" b="1" dirty="0" smtClean="0">
                  <a:solidFill>
                    <a:schemeClr val="bg2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Веб</a:t>
              </a:r>
              <a:endParaRPr lang="ru-RU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06483" y="1088116"/>
            <a:ext cx="252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ОХВАТ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Сколько людей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увидели рекламу на ТВ и в Интернете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6482" y="2613602"/>
            <a:ext cx="252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ЛЮЗИВНЫЙ ВКЛАД ТВ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Сколько людей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увидели рекламу только на ТВ (нац. и / или тем.)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06482" y="337634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ЛЮЗИВНЫЙ 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ИНТЕРНЕТА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людей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увидели рекламу только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Интернете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6482" y="1850859"/>
            <a:ext cx="252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</a:t>
            </a:r>
            <a:r>
              <a:rPr lang="en-US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</a:t>
            </a:r>
            <a:endParaRPr lang="ru-RU" sz="12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распределяется охват по разным уровням частоты контакта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016160" y="2226069"/>
            <a:ext cx="2008058" cy="767036"/>
            <a:chOff x="1426316" y="2155131"/>
            <a:chExt cx="1123603" cy="767036"/>
          </a:xfrm>
        </p:grpSpPr>
        <p:sp>
          <p:nvSpPr>
            <p:cNvPr id="47" name="TextBox 46"/>
            <p:cNvSpPr txBox="1"/>
            <p:nvPr/>
          </p:nvSpPr>
          <p:spPr>
            <a:xfrm>
              <a:off x="1915063" y="2298943"/>
              <a:ext cx="634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Zodiac</a:t>
              </a:r>
              <a:r>
                <a:rPr lang="ru-RU" sz="1200" dirty="0"/>
                <a:t>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Интеграция</a:t>
              </a:r>
              <a:endParaRPr lang="ru-RU" sz="1200" dirty="0"/>
            </a:p>
          </p:txBody>
        </p:sp>
        <p:cxnSp>
          <p:nvCxnSpPr>
            <p:cNvPr id="32" name="Соединительная линия уступом 31"/>
            <p:cNvCxnSpPr/>
            <p:nvPr/>
          </p:nvCxnSpPr>
          <p:spPr>
            <a:xfrm rot="5400000" flipH="1" flipV="1">
              <a:off x="1537753" y="2630730"/>
              <a:ext cx="180000" cy="402874"/>
            </a:xfrm>
            <a:prstGeom prst="bentConnector2">
              <a:avLst/>
            </a:prstGeom>
            <a:ln w="762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Соединительная линия уступом 34"/>
            <p:cNvCxnSpPr/>
            <p:nvPr/>
          </p:nvCxnSpPr>
          <p:spPr>
            <a:xfrm rot="16200000" flipH="1">
              <a:off x="1537753" y="2043694"/>
              <a:ext cx="180000" cy="402874"/>
            </a:xfrm>
            <a:prstGeom prst="bentConnector2">
              <a:avLst/>
            </a:prstGeom>
            <a:ln w="76200">
              <a:solidFill>
                <a:schemeClr val="accent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3818666" y="2189619"/>
            <a:ext cx="134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Post-Campaign</a:t>
            </a:r>
            <a:br>
              <a:rPr lang="en-US" sz="1200" dirty="0"/>
            </a:br>
            <a:r>
              <a:rPr lang="ru-RU" sz="1200" dirty="0" smtClean="0"/>
              <a:t>ТВ (</a:t>
            </a:r>
            <a:r>
              <a:rPr lang="ru-RU" sz="1200" dirty="0" err="1" smtClean="0"/>
              <a:t>нац</a:t>
            </a:r>
            <a:r>
              <a:rPr lang="ru-RU" sz="1200" dirty="0" smtClean="0"/>
              <a:t>) + </a:t>
            </a:r>
          </a:p>
          <a:p>
            <a:r>
              <a:rPr lang="ru-RU" sz="1200" dirty="0" smtClean="0"/>
              <a:t>ТВ (тем) + </a:t>
            </a:r>
          </a:p>
          <a:p>
            <a:r>
              <a:rPr lang="ru-RU" sz="1200" dirty="0" smtClean="0"/>
              <a:t>Веб</a:t>
            </a:r>
          </a:p>
        </p:txBody>
      </p:sp>
    </p:spTree>
    <p:extLst>
      <p:ext uri="{BB962C8B-B14F-4D97-AF65-F5344CB8AC3E}">
        <p14:creationId xmlns:p14="http://schemas.microsoft.com/office/powerpoint/2010/main" val="956268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  <p:bldP spid="48" grpId="0"/>
      <p:bldP spid="49" grpId="0"/>
      <p:bldP spid="50" grpId="0"/>
      <p:bldP spid="51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Период: март-апрель 2017</a:t>
            </a:r>
          </a:p>
          <a:p>
            <a:pPr>
              <a:lnSpc>
                <a:spcPct val="150000"/>
              </a:lnSpc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Категория: энергетические напитки</a:t>
            </a:r>
          </a:p>
          <a:p>
            <a:pPr>
              <a:lnSpc>
                <a:spcPct val="150000"/>
              </a:lnSpc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Целевая группа: 18-35 лет</a:t>
            </a:r>
          </a:p>
          <a:p>
            <a:pPr>
              <a:lnSpc>
                <a:spcPct val="150000"/>
              </a:lnSpc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Показатель: % охвата в целевой группе</a:t>
            </a:r>
          </a:p>
          <a:p>
            <a:pPr>
              <a:lnSpc>
                <a:spcPct val="150000"/>
              </a:lnSpc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883120694"/>
              </p:ext>
            </p:extLst>
          </p:nvPr>
        </p:nvGraphicFramePr>
        <p:xfrm>
          <a:off x="4641850" y="881063"/>
          <a:ext cx="41402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Охват рекламной кампании (реальный пример)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Источник: </a:t>
            </a:r>
            <a:r>
              <a:rPr lang="ru-RU" dirty="0" err="1" smtClean="0"/>
              <a:t>Mediascope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68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19</a:t>
            </a:fld>
            <a:endParaRPr lang="en-A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59802629"/>
              </p:ext>
            </p:extLst>
          </p:nvPr>
        </p:nvGraphicFramePr>
        <p:xfrm>
          <a:off x="358775" y="765313"/>
          <a:ext cx="41402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40300973"/>
              </p:ext>
            </p:extLst>
          </p:nvPr>
        </p:nvGraphicFramePr>
        <p:xfrm>
          <a:off x="3229337" y="765313"/>
          <a:ext cx="5552713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Вклад медиа в охват кампании (реальный пример)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Источник: </a:t>
            </a:r>
            <a:r>
              <a:rPr lang="ru-RU" dirty="0" err="1" smtClean="0"/>
              <a:t>Mediascope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7925" y="114589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0534" y="115851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/>
              <a:t>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758" y="2075722"/>
            <a:ext cx="10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</a:t>
            </a:r>
          </a:p>
          <a:p>
            <a:pPr algn="ctr"/>
            <a:r>
              <a:rPr lang="en-US" sz="1400" b="1" dirty="0" smtClean="0"/>
              <a:t>Reach </a:t>
            </a:r>
            <a:r>
              <a:rPr lang="ru-RU" sz="1400" b="1" dirty="0" smtClean="0"/>
              <a:t>1+</a:t>
            </a:r>
          </a:p>
          <a:p>
            <a:pPr algn="ctr"/>
            <a:r>
              <a:rPr lang="ru-RU" sz="1400" dirty="0">
                <a:solidFill>
                  <a:schemeClr val="accent1"/>
                </a:solidFill>
              </a:rPr>
              <a:t>18,9 </a:t>
            </a:r>
            <a:r>
              <a:rPr lang="ru-RU" sz="1400" dirty="0" err="1">
                <a:solidFill>
                  <a:schemeClr val="accent1"/>
                </a:solidFill>
              </a:rPr>
              <a:t>млн.ч</a:t>
            </a:r>
            <a:r>
              <a:rPr lang="ru-RU" sz="1400" dirty="0" smtClean="0">
                <a:solidFill>
                  <a:schemeClr val="accent1"/>
                </a:solidFill>
              </a:rPr>
              <a:t>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5808" y="2075721"/>
            <a:ext cx="1021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Total</a:t>
            </a:r>
          </a:p>
          <a:p>
            <a:pPr algn="ctr"/>
            <a:r>
              <a:rPr lang="en-US" sz="1400" b="1" dirty="0" smtClean="0"/>
              <a:t>Reach 3</a:t>
            </a:r>
            <a:r>
              <a:rPr lang="ru-RU" sz="1400" b="1" dirty="0" smtClean="0"/>
              <a:t>+</a:t>
            </a:r>
          </a:p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15,5 </a:t>
            </a:r>
            <a:r>
              <a:rPr lang="ru-RU" sz="1400" dirty="0" err="1" smtClean="0">
                <a:solidFill>
                  <a:schemeClr val="accent1"/>
                </a:solidFill>
              </a:rPr>
              <a:t>млн.ч</a:t>
            </a:r>
            <a:r>
              <a:rPr lang="ru-RU" sz="1400" dirty="0" smtClean="0">
                <a:solidFill>
                  <a:schemeClr val="accent1"/>
                </a:solidFill>
              </a:rPr>
              <a:t>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761" y="3854260"/>
            <a:ext cx="235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/>
                </a:solidFill>
              </a:rPr>
              <a:t>Эксклюзивный Веб = 4,3%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1358" y="3854260"/>
            <a:ext cx="2353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/>
                </a:solidFill>
              </a:rPr>
              <a:t>Эксклюзивный </a:t>
            </a:r>
            <a:r>
              <a:rPr lang="ru-RU" sz="1200" b="1" dirty="0" smtClean="0">
                <a:solidFill>
                  <a:schemeClr val="accent6"/>
                </a:solidFill>
              </a:rPr>
              <a:t>Веб </a:t>
            </a:r>
            <a:r>
              <a:rPr lang="ru-RU" sz="1200" b="1" dirty="0">
                <a:solidFill>
                  <a:schemeClr val="accent6"/>
                </a:solidFill>
              </a:rPr>
              <a:t>= </a:t>
            </a:r>
            <a:r>
              <a:rPr lang="ru-RU" sz="1200" b="1" dirty="0" smtClean="0">
                <a:solidFill>
                  <a:schemeClr val="accent6"/>
                </a:solidFill>
              </a:rPr>
              <a:t>2,7%</a:t>
            </a:r>
            <a:endParaRPr lang="ru-RU" sz="1200" b="1" dirty="0">
              <a:solidFill>
                <a:schemeClr val="accent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8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925366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042843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БРИЛЛИАНТЫ </a:t>
            </a:r>
          </a:p>
          <a:p>
            <a:pPr algn="l"/>
            <a:r>
              <a:rPr lang="ru-RU" sz="4400" b="1" dirty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НАВСЕГДА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070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cap="all" spc="75" dirty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001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086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876875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421170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Завтра не умрет никогда</a:t>
            </a:r>
            <a:endParaRPr lang="ru-RU" sz="4400" b="1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10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b="1" cap="all" spc="75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005</a:t>
            </a:r>
            <a:endParaRPr lang="ru-RU" sz="4400" b="1" cap="all" spc="75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260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3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Проект </a:t>
            </a:r>
            <a:r>
              <a:rPr lang="en-US" smtClean="0"/>
              <a:t>WEB-Index</a:t>
            </a:r>
            <a:r>
              <a:rPr lang="ru-RU" smtClean="0"/>
              <a:t> компании </a:t>
            </a:r>
            <a:r>
              <a:rPr lang="en-US" smtClean="0"/>
              <a:t>Mediascope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устроено измерение интернета</a:t>
            </a:r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356634" y="3008255"/>
            <a:ext cx="288000" cy="2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Shape 72"/>
          <p:cNvSpPr/>
          <p:nvPr/>
        </p:nvSpPr>
        <p:spPr>
          <a:xfrm>
            <a:off x="3831222" y="2949442"/>
            <a:ext cx="4907665" cy="620207"/>
          </a:xfrm>
          <a:prstGeom prst="rect">
            <a:avLst/>
          </a:prstGeom>
          <a:noFill/>
          <a:ln>
            <a:noFill/>
            <a:round/>
          </a:ln>
        </p:spPr>
        <p:txBody>
          <a:bodyPr lIns="72000" tIns="46800" rIns="72000" bIns="46800"/>
          <a:lstStyle/>
          <a:p>
            <a:pPr defTabSz="457189"/>
            <a:r>
              <a:rPr lang="ru-RU" sz="1400" b="1" dirty="0"/>
              <a:t>Мобильная панель</a:t>
            </a:r>
          </a:p>
          <a:p>
            <a:pPr defTabSz="457189"/>
            <a:r>
              <a:rPr lang="ru-RU" sz="1400" dirty="0"/>
              <a:t>Измерение всех сайтов и приложений</a:t>
            </a:r>
          </a:p>
          <a:p>
            <a:pPr defTabSz="457189"/>
            <a:r>
              <a:rPr lang="ru-RU" sz="1400" dirty="0"/>
              <a:t>Россия 700</a:t>
            </a:r>
            <a:r>
              <a:rPr lang="en-US" sz="1400" dirty="0"/>
              <a:t>k</a:t>
            </a:r>
            <a:r>
              <a:rPr lang="ru-RU" sz="1400" dirty="0"/>
              <a:t>+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b="1" dirty="0"/>
              <a:t> </a:t>
            </a:r>
            <a:r>
              <a:rPr lang="ru-RU" sz="1400" dirty="0"/>
              <a:t>12-64 года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dirty="0"/>
              <a:t> 3</a:t>
            </a:r>
            <a:r>
              <a:rPr lang="en-US" sz="1400" dirty="0"/>
              <a:t> </a:t>
            </a:r>
            <a:r>
              <a:rPr lang="ru-RU" sz="1400" dirty="0"/>
              <a:t>700 человек</a:t>
            </a:r>
            <a:endParaRPr lang="en-GB" sz="1400" dirty="0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3356634" y="2203480"/>
            <a:ext cx="288000" cy="28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Shape 72"/>
          <p:cNvSpPr/>
          <p:nvPr/>
        </p:nvSpPr>
        <p:spPr>
          <a:xfrm>
            <a:off x="3831222" y="2162135"/>
            <a:ext cx="4907665" cy="620207"/>
          </a:xfrm>
          <a:prstGeom prst="rect">
            <a:avLst/>
          </a:prstGeom>
          <a:noFill/>
          <a:ln>
            <a:noFill/>
            <a:round/>
          </a:ln>
        </p:spPr>
        <p:txBody>
          <a:bodyPr lIns="72000" tIns="46800" rIns="72000" bIns="46800"/>
          <a:lstStyle/>
          <a:p>
            <a:pPr defTabSz="457189"/>
            <a:r>
              <a:rPr lang="ru-RU" sz="1400" b="1" dirty="0" err="1"/>
              <a:t>Десктопная</a:t>
            </a:r>
            <a:r>
              <a:rPr lang="ru-RU" sz="1400" b="1" dirty="0"/>
              <a:t> панель</a:t>
            </a:r>
          </a:p>
          <a:p>
            <a:pPr defTabSz="457189"/>
            <a:r>
              <a:rPr lang="ru-RU" sz="1400" dirty="0"/>
              <a:t>Измерение аудитории всех сайтов (вкл. </a:t>
            </a:r>
            <a:r>
              <a:rPr lang="en-US" sz="1400" dirty="0"/>
              <a:t>URL</a:t>
            </a:r>
            <a:r>
              <a:rPr lang="ru-RU" sz="1400" dirty="0"/>
              <a:t>)</a:t>
            </a:r>
          </a:p>
          <a:p>
            <a:pPr defTabSz="457189"/>
            <a:r>
              <a:rPr lang="ru-RU" sz="1400" dirty="0"/>
              <a:t>Вся </a:t>
            </a:r>
            <a:r>
              <a:rPr lang="ru-RU" sz="1400" dirty="0" smtClean="0"/>
              <a:t>Россия 0+</a:t>
            </a:r>
            <a:r>
              <a:rPr lang="ru-RU" sz="1400" b="1" dirty="0" smtClean="0"/>
              <a:t>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b="1" dirty="0"/>
              <a:t> </a:t>
            </a:r>
            <a:r>
              <a:rPr lang="ru-RU" sz="1400" dirty="0"/>
              <a:t>12-64 года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dirty="0"/>
              <a:t> 50</a:t>
            </a:r>
            <a:r>
              <a:rPr lang="en-US" sz="1400" dirty="0"/>
              <a:t> </a:t>
            </a:r>
            <a:r>
              <a:rPr lang="ru-RU" sz="1400" dirty="0"/>
              <a:t>000 человек</a:t>
            </a:r>
            <a:endParaRPr lang="en-GB" sz="1400" dirty="0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3356634" y="3771754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5" name="Shape 72"/>
          <p:cNvSpPr/>
          <p:nvPr/>
        </p:nvSpPr>
        <p:spPr>
          <a:xfrm>
            <a:off x="3831222" y="3759373"/>
            <a:ext cx="4907665" cy="380400"/>
          </a:xfrm>
          <a:prstGeom prst="rect">
            <a:avLst/>
          </a:prstGeom>
          <a:noFill/>
          <a:ln>
            <a:noFill/>
            <a:round/>
          </a:ln>
        </p:spPr>
        <p:txBody>
          <a:bodyPr lIns="72000" tIns="46800" rIns="72000" bIns="46800" anchor="ctr"/>
          <a:lstStyle/>
          <a:p>
            <a:pPr defTabSz="457189"/>
            <a:r>
              <a:rPr lang="ru-RU" sz="1400" b="1" dirty="0"/>
              <a:t>Мониторинг рекламы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3356634" y="1412417"/>
            <a:ext cx="288000" cy="28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Shape 72"/>
          <p:cNvSpPr/>
          <p:nvPr/>
        </p:nvSpPr>
        <p:spPr>
          <a:xfrm>
            <a:off x="3831222" y="1325948"/>
            <a:ext cx="4907665" cy="620207"/>
          </a:xfrm>
          <a:prstGeom prst="rect">
            <a:avLst/>
          </a:prstGeom>
          <a:noFill/>
          <a:ln>
            <a:noFill/>
            <a:round/>
          </a:ln>
        </p:spPr>
        <p:txBody>
          <a:bodyPr lIns="72000" tIns="46800" rIns="72000" bIns="46800"/>
          <a:lstStyle/>
          <a:p>
            <a:pPr defTabSz="457189"/>
            <a:r>
              <a:rPr lang="ru-RU" sz="1400" b="1" dirty="0"/>
              <a:t>Установочное исследование</a:t>
            </a:r>
            <a:endParaRPr lang="ru-RU" sz="1400" dirty="0"/>
          </a:p>
          <a:p>
            <a:pPr defTabSz="457189"/>
            <a:r>
              <a:rPr lang="ru-RU" sz="1400" dirty="0"/>
              <a:t>Телефонный опрос</a:t>
            </a:r>
            <a:r>
              <a:rPr lang="en-US" sz="1400" dirty="0"/>
              <a:t> (</a:t>
            </a:r>
            <a:r>
              <a:rPr lang="ru-RU" sz="1400" dirty="0"/>
              <a:t>вкл. моб. номера)</a:t>
            </a:r>
            <a:endParaRPr lang="en-US" sz="1400" dirty="0"/>
          </a:p>
          <a:p>
            <a:pPr defTabSz="457189"/>
            <a:r>
              <a:rPr lang="ru-RU" sz="1400" dirty="0"/>
              <a:t>Вся </a:t>
            </a:r>
            <a:r>
              <a:rPr lang="ru-RU" sz="1400" dirty="0" smtClean="0"/>
              <a:t>Россия 0+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dirty="0"/>
              <a:t> 12+ </a:t>
            </a:r>
            <a:r>
              <a:rPr lang="ru-RU" sz="1400" dirty="0" smtClean="0"/>
              <a:t>лет </a:t>
            </a:r>
            <a:r>
              <a:rPr lang="ru-RU" sz="1400" b="1" dirty="0">
                <a:solidFill>
                  <a:schemeClr val="accent1"/>
                </a:solidFill>
              </a:rPr>
              <a:t>/</a:t>
            </a:r>
            <a:r>
              <a:rPr lang="ru-RU" sz="1400" dirty="0"/>
              <a:t> 57</a:t>
            </a:r>
            <a:r>
              <a:rPr lang="en-US" sz="1400" dirty="0"/>
              <a:t> </a:t>
            </a:r>
            <a:r>
              <a:rPr lang="ru-RU" sz="1400" dirty="0"/>
              <a:t>000 интервью в год</a:t>
            </a:r>
            <a:endParaRPr lang="en-GB" sz="1400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>
            <a:off x="377119" y="1337014"/>
            <a:ext cx="2319782" cy="2734315"/>
            <a:chOff x="383158" y="1464557"/>
            <a:chExt cx="3878882" cy="45720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842360" y="1473989"/>
              <a:ext cx="988409" cy="4562583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836832" y="1464557"/>
              <a:ext cx="988409" cy="4562584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816927" y="1464557"/>
              <a:ext cx="988409" cy="4562584"/>
            </a:xfrm>
            <a:prstGeom prst="round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Треугольник 7"/>
            <p:cNvSpPr/>
            <p:nvPr/>
          </p:nvSpPr>
          <p:spPr>
            <a:xfrm>
              <a:off x="735661" y="2994745"/>
              <a:ext cx="216000" cy="216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Треугольник 32"/>
            <p:cNvSpPr/>
            <p:nvPr/>
          </p:nvSpPr>
          <p:spPr>
            <a:xfrm flipV="1">
              <a:off x="3689222" y="1747471"/>
              <a:ext cx="216000" cy="216000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383158" y="2016142"/>
              <a:ext cx="919584" cy="9195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 sz="1400" dirty="0">
                <a:solidFill>
                  <a:srgbClr val="FFFFFF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361874" y="2016141"/>
              <a:ext cx="919584" cy="9195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 sz="1400" dirty="0">
                <a:solidFill>
                  <a:srgbClr val="FFFFFF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340590" y="2016141"/>
              <a:ext cx="919584" cy="91958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 sz="1400" dirty="0">
                <a:solidFill>
                  <a:srgbClr val="FFFFFF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3342456" y="2016141"/>
              <a:ext cx="919584" cy="9195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/>
              <a:endParaRPr lang="ru-RU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394" l="8602" r="89247">
                        <a14:foregroundMark x1="23656" y1="34848" x2="23656" y2="3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69" y="1779546"/>
            <a:ext cx="457108" cy="3246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8" b="98345" l="9908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5735" y="1751825"/>
            <a:ext cx="262580" cy="3158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211" y="1782262"/>
            <a:ext cx="240000" cy="36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125" r="98875">
                        <a14:foregroundMark x1="46625" y1="71083" x2="46625" y2="7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530" y="1696855"/>
            <a:ext cx="336000" cy="504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371" y="1746639"/>
            <a:ext cx="34248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3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2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>
                <a:solidFill>
                  <a:srgbClr val="929292"/>
                </a:solidFill>
              </a:rPr>
              <a:t>Измени сознание 2017</a:t>
            </a:r>
            <a:endParaRPr lang="ru-RU" dirty="0">
              <a:solidFill>
                <a:srgbClr val="929292"/>
              </a:solidFill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dirty="0" smtClean="0">
                <a:solidFill>
                  <a:srgbClr val="000000"/>
                </a:solidFill>
              </a:rPr>
              <a:t>Доступные данные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372977" y="1847634"/>
          <a:ext cx="35751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Desktop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Вся Россия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Mobile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приложения, и сайты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700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Кросс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700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34" r="21319" b="13916"/>
          <a:stretch/>
        </p:blipFill>
        <p:spPr>
          <a:xfrm>
            <a:off x="4493380" y="-1466146"/>
            <a:ext cx="6351172" cy="6357732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78120" y="4533682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50800" dist="76200" dir="2700000" algn="tl" rotWithShape="0">
                    <a:schemeClr val="accent2">
                      <a:alpha val="40000"/>
                    </a:schemeClr>
                  </a:outerShdw>
                </a:effectLst>
              </a:rPr>
              <a:t>At your service</a:t>
            </a:r>
            <a:endParaRPr lang="ru-RU" b="1" i="1" dirty="0">
              <a:solidFill>
                <a:schemeClr val="tx2"/>
              </a:solidFill>
              <a:effectLst>
                <a:outerShdw blurRad="50800" dist="76200" dir="27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Аудитория сайтов и приложений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760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>
                <a:solidFill>
                  <a:srgbClr val="929292"/>
                </a:solidFill>
              </a:rPr>
              <a:t>Измени сознание 2017</a:t>
            </a:r>
            <a:endParaRPr lang="ru-RU" dirty="0">
              <a:solidFill>
                <a:srgbClr val="929292"/>
              </a:solidFill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631864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dirty="0" smtClean="0">
                <a:solidFill>
                  <a:srgbClr val="000000"/>
                </a:solidFill>
              </a:rPr>
              <a:t>Доступные данные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00842"/>
              </p:ext>
            </p:extLst>
          </p:nvPr>
        </p:nvGraphicFramePr>
        <p:xfrm>
          <a:off x="372977" y="1847634"/>
          <a:ext cx="3782334" cy="264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Люди, а не уники счетчика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35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83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Совокупная аудитория</a:t>
                      </a:r>
                      <a:endParaRPr lang="en-US" sz="1200" b="1" dirty="0" smtClean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TV + 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k+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Кампании в </a:t>
                      </a:r>
                      <a:r>
                        <a:rPr lang="en-US" sz="1200" b="1" dirty="0" smtClean="0"/>
                        <a:t>Mobile App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Тестовые данные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34" r="21319" b="13916"/>
          <a:stretch/>
        </p:blipFill>
        <p:spPr>
          <a:xfrm>
            <a:off x="4493380" y="-1466146"/>
            <a:ext cx="6351172" cy="6357732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8120" y="4533682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50800" dist="76200" dir="2700000" algn="tl" rotWithShape="0">
                    <a:schemeClr val="accent2">
                      <a:alpha val="40000"/>
                    </a:schemeClr>
                  </a:outerShdw>
                </a:effectLst>
              </a:rPr>
              <a:t>At your service</a:t>
            </a:r>
            <a:endParaRPr lang="ru-RU" b="1" i="1" dirty="0">
              <a:solidFill>
                <a:schemeClr val="tx2"/>
              </a:solidFill>
              <a:effectLst>
                <a:outerShdw blurRad="50800" dist="76200" dir="27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Post-campaign</a:t>
            </a:r>
            <a:r>
              <a:rPr lang="ru-RU" dirty="0"/>
              <a:t> / Аудитория рекламных кампаний</a:t>
            </a:r>
          </a:p>
        </p:txBody>
      </p:sp>
    </p:spTree>
    <p:extLst>
      <p:ext uri="{BB962C8B-B14F-4D97-AF65-F5344CB8AC3E}">
        <p14:creationId xmlns:p14="http://schemas.microsoft.com/office/powerpoint/2010/main" val="173856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>
                <a:solidFill>
                  <a:srgbClr val="929292"/>
                </a:solidFill>
              </a:rPr>
              <a:t>Измени сознание 2017</a:t>
            </a:r>
            <a:endParaRPr lang="ru-RU" dirty="0">
              <a:solidFill>
                <a:srgbClr val="92929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dirty="0" smtClean="0">
                <a:solidFill>
                  <a:srgbClr val="000000"/>
                </a:solidFill>
              </a:rPr>
              <a:t>Доступные данные</a:t>
            </a:r>
            <a:endParaRPr 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372977" y="1847634"/>
          <a:ext cx="3575172" cy="25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391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 видео плееров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со счетчиком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Mediascope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видео рекламы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 выхода с точностью до дня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крупнейших рекламодателей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In-stream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out-stream video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34" r="21319" b="13916"/>
          <a:stretch/>
        </p:blipFill>
        <p:spPr>
          <a:xfrm>
            <a:off x="4493380" y="-1466146"/>
            <a:ext cx="6351172" cy="6357732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8120" y="4533682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  <a:effectLst>
                  <a:outerShdw blurRad="50800" dist="76200" dir="2700000" algn="tl" rotWithShape="0">
                    <a:schemeClr val="accent2">
                      <a:alpha val="40000"/>
                    </a:schemeClr>
                  </a:outerShdw>
                </a:effectLst>
              </a:rPr>
              <a:t>At your service</a:t>
            </a:r>
            <a:endParaRPr lang="ru-RU" b="1" i="1" dirty="0">
              <a:solidFill>
                <a:schemeClr val="tx2"/>
              </a:solidFill>
              <a:effectLst>
                <a:outerShdw blurRad="50800" dist="76200" dir="2700000" algn="tl" rotWithShape="0">
                  <a:schemeClr val="accent2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206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15" name="Объект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91490876"/>
              </p:ext>
            </p:extLst>
          </p:nvPr>
        </p:nvGraphicFramePr>
        <p:xfrm>
          <a:off x="358775" y="881063"/>
          <a:ext cx="52451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5730949" y="1008952"/>
            <a:ext cx="3051648" cy="3327741"/>
          </a:xfrm>
        </p:spPr>
        <p:txBody>
          <a:bodyPr/>
          <a:lstStyle/>
          <a:p>
            <a:r>
              <a:rPr lang="ru-RU" sz="1800" b="0" dirty="0" smtClean="0">
                <a:solidFill>
                  <a:schemeClr val="accent2"/>
                </a:solidFill>
                <a:sym typeface="Futura Condensed"/>
              </a:rPr>
              <a:t>∼</a:t>
            </a:r>
            <a:r>
              <a:rPr lang="ru-RU" sz="3200" b="0" dirty="0" smtClean="0">
                <a:solidFill>
                  <a:schemeClr val="accent2"/>
                </a:solidFill>
                <a:sym typeface="Futura Condensed"/>
              </a:rPr>
              <a:t>14</a:t>
            </a:r>
            <a:r>
              <a:rPr lang="ru-RU" sz="1800" b="0" dirty="0" smtClean="0">
                <a:solidFill>
                  <a:schemeClr val="accent2"/>
                </a:solidFill>
                <a:sym typeface="Futura Condensed"/>
              </a:rPr>
              <a:t> уникальных посетителей, в том числе</a:t>
            </a:r>
          </a:p>
          <a:p>
            <a:r>
              <a:rPr lang="ru-RU" sz="1800" b="0" dirty="0" smtClean="0">
                <a:solidFill>
                  <a:schemeClr val="accent2"/>
                </a:solidFill>
                <a:sym typeface="Futura Condensed"/>
              </a:rPr>
              <a:t>∼</a:t>
            </a:r>
            <a:r>
              <a:rPr lang="ru-RU" sz="3200" b="0" dirty="0" smtClean="0">
                <a:solidFill>
                  <a:schemeClr val="accent2"/>
                </a:solidFill>
                <a:sym typeface="Futura Condensed"/>
              </a:rPr>
              <a:t>6</a:t>
            </a:r>
            <a:r>
              <a:rPr lang="ru-RU" sz="1800" b="0" dirty="0" smtClean="0">
                <a:solidFill>
                  <a:schemeClr val="accent2"/>
                </a:solidFill>
                <a:sym typeface="Futura Condensed"/>
              </a:rPr>
              <a:t> на </a:t>
            </a:r>
            <a:r>
              <a:rPr lang="ru-RU" sz="1800" b="0" dirty="0" err="1" smtClean="0">
                <a:solidFill>
                  <a:schemeClr val="accent2"/>
                </a:solidFill>
                <a:sym typeface="Futura Condensed"/>
              </a:rPr>
              <a:t>десктопные</a:t>
            </a:r>
            <a:r>
              <a:rPr lang="ru-RU" sz="1800" b="0" dirty="0" smtClean="0">
                <a:solidFill>
                  <a:schemeClr val="accent2"/>
                </a:solidFill>
                <a:sym typeface="Futura Condensed"/>
              </a:rPr>
              <a:t> устройства</a:t>
            </a:r>
            <a:endParaRPr lang="ru-RU" sz="3200" b="0" dirty="0" smtClean="0">
              <a:solidFill>
                <a:schemeClr val="accent2"/>
              </a:solidFill>
              <a:sym typeface="Futura Condensed"/>
            </a:endParaRPr>
          </a:p>
          <a:p>
            <a:pPr>
              <a:spcBef>
                <a:spcPts val="1650"/>
              </a:spcBef>
            </a:pPr>
            <a:r>
              <a:rPr lang="ru-RU" sz="1800" b="0" dirty="0" smtClean="0">
                <a:solidFill>
                  <a:schemeClr val="accent1"/>
                </a:solidFill>
                <a:sym typeface="Futura Condensed"/>
              </a:rPr>
              <a:t>приходятся </a:t>
            </a:r>
            <a:r>
              <a:rPr lang="ru-RU" sz="1800" b="0" dirty="0">
                <a:solidFill>
                  <a:schemeClr val="accent1"/>
                </a:solidFill>
                <a:sym typeface="Futura Condensed"/>
              </a:rPr>
              <a:t>в месяц </a:t>
            </a:r>
            <a:r>
              <a:rPr lang="ru-RU" sz="1800" b="0" dirty="0" smtClean="0">
                <a:solidFill>
                  <a:schemeClr val="accent1"/>
                </a:solidFill>
                <a:sym typeface="Futura Condensed"/>
              </a:rPr>
              <a:t>на </a:t>
            </a:r>
            <a:br>
              <a:rPr lang="ru-RU" sz="1800" b="0" dirty="0" smtClean="0">
                <a:solidFill>
                  <a:schemeClr val="accent1"/>
                </a:solidFill>
                <a:sym typeface="Futura Condensed"/>
              </a:rPr>
            </a:br>
            <a:r>
              <a:rPr lang="ru-RU" sz="3200" b="0" dirty="0" smtClean="0">
                <a:solidFill>
                  <a:schemeClr val="accent1"/>
                </a:solidFill>
                <a:sym typeface="Futura Condensed"/>
              </a:rPr>
              <a:t>1 </a:t>
            </a:r>
            <a:r>
              <a:rPr lang="ru-RU" sz="1800" b="0" dirty="0" smtClean="0">
                <a:solidFill>
                  <a:schemeClr val="accent1"/>
                </a:solidFill>
                <a:sym typeface="Futura Condensed"/>
              </a:rPr>
              <a:t>человека</a:t>
            </a:r>
            <a:endParaRPr lang="ru-RU" sz="1800" b="0" dirty="0">
              <a:solidFill>
                <a:schemeClr val="accent2"/>
              </a:solidFill>
              <a:sym typeface="Helvetica Neue"/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ko-KR" smtClean="0">
                <a:sym typeface="Helvetica Neue" charset="0"/>
              </a:rPr>
              <a:t>Источник: </a:t>
            </a:r>
            <a:r>
              <a:rPr lang="en-US" smtClean="0"/>
              <a:t>WEB-Index</a:t>
            </a:r>
            <a:r>
              <a:rPr lang="ru-RU" smtClean="0"/>
              <a:t> УИ, Россия 0+, </a:t>
            </a:r>
            <a:r>
              <a:rPr lang="nl-NL" smtClean="0"/>
              <a:t>Окт'16-Мар'17</a:t>
            </a:r>
            <a:r>
              <a:rPr lang="ru-RU" smtClean="0"/>
              <a:t>, прирост Окт</a:t>
            </a:r>
            <a:r>
              <a:rPr lang="en-US" smtClean="0"/>
              <a:t>’16</a:t>
            </a:r>
            <a:r>
              <a:rPr lang="ru-RU" smtClean="0"/>
              <a:t>-Мар</a:t>
            </a:r>
            <a:r>
              <a:rPr lang="en-US" smtClean="0"/>
              <a:t>’17</a:t>
            </a:r>
            <a:r>
              <a:rPr lang="ru-RU" smtClean="0"/>
              <a:t> к</a:t>
            </a:r>
            <a:r>
              <a:rPr lang="en-US" smtClean="0"/>
              <a:t> </a:t>
            </a:r>
            <a:r>
              <a:rPr lang="ru-RU" smtClean="0"/>
              <a:t>Окт</a:t>
            </a:r>
            <a:r>
              <a:rPr lang="en-US" smtClean="0"/>
              <a:t>’1</a:t>
            </a:r>
            <a:r>
              <a:rPr lang="ru-RU" smtClean="0"/>
              <a:t>5-Мар‘</a:t>
            </a:r>
            <a:r>
              <a:rPr lang="en-US" smtClean="0"/>
              <a:t>1</a:t>
            </a:r>
            <a:r>
              <a:rPr lang="ru-RU" smtClean="0"/>
              <a:t>6</a:t>
            </a:r>
            <a:r>
              <a:rPr lang="en-US" smtClean="0"/>
              <a:t>.</a:t>
            </a:r>
            <a:r>
              <a:rPr lang="ru-RU" smtClean="0"/>
              <a:t> Все 12+ лет, Monthly reach, все устройства. данные счётчика Mediascope, без ограничения на возраст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Фейс</a:t>
            </a:r>
            <a:r>
              <a:rPr lang="ru-RU" dirty="0" smtClean="0"/>
              <a:t>-контроль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8775" y="935913"/>
            <a:ext cx="418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t>млн</a:t>
            </a:r>
            <a:endParaRPr lang="ru-RU" sz="10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78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altLang="ko-KR" smtClean="0">
                <a:sym typeface="Helvetica Neue" charset="0"/>
              </a:rPr>
              <a:t>Источник: </a:t>
            </a:r>
            <a:r>
              <a:rPr lang="en-US" smtClean="0"/>
              <a:t>WEB-Index</a:t>
            </a:r>
            <a:r>
              <a:rPr lang="ru-RU" smtClean="0"/>
              <a:t> УИ, Россия 0+, </a:t>
            </a:r>
            <a:r>
              <a:rPr lang="nl-NL" smtClean="0"/>
              <a:t>Окт'16-Мар'17</a:t>
            </a:r>
            <a:r>
              <a:rPr lang="ru-RU" smtClean="0"/>
              <a:t>,, Monthly reach, все устройства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Россия 0+, 12+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Интернета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36" name="Объект 14"/>
          <p:cNvSpPr txBox="1">
            <a:spLocks/>
          </p:cNvSpPr>
          <p:nvPr/>
        </p:nvSpPr>
        <p:spPr>
          <a:xfrm>
            <a:off x="447308" y="1436776"/>
            <a:ext cx="2160000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Все устройства</a:t>
            </a:r>
            <a:endParaRPr lang="ru-RU" sz="1600" dirty="0"/>
          </a:p>
        </p:txBody>
      </p:sp>
      <p:sp>
        <p:nvSpPr>
          <p:cNvPr id="42" name="Объект 16"/>
          <p:cNvSpPr txBox="1">
            <a:spLocks/>
          </p:cNvSpPr>
          <p:nvPr/>
        </p:nvSpPr>
        <p:spPr>
          <a:xfrm>
            <a:off x="6177115" y="1436776"/>
            <a:ext cx="2160000" cy="48871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/>
              <a:t>Только мобайл</a:t>
            </a:r>
            <a:endParaRPr lang="ru-RU" sz="1600"/>
          </a:p>
        </p:txBody>
      </p:sp>
      <p:sp>
        <p:nvSpPr>
          <p:cNvPr id="43" name="Объект 17"/>
          <p:cNvSpPr txBox="1">
            <a:spLocks/>
          </p:cNvSpPr>
          <p:nvPr/>
        </p:nvSpPr>
        <p:spPr>
          <a:xfrm>
            <a:off x="3214663" y="1436776"/>
            <a:ext cx="2160000" cy="48871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/>
              <a:t>Мобайл</a:t>
            </a:r>
            <a:endParaRPr lang="ru-RU" sz="1600"/>
          </a:p>
        </p:txBody>
      </p:sp>
      <p:sp>
        <p:nvSpPr>
          <p:cNvPr id="44" name="Прямоугольник 43"/>
          <p:cNvSpPr/>
          <p:nvPr/>
        </p:nvSpPr>
        <p:spPr>
          <a:xfrm>
            <a:off x="447308" y="2070614"/>
            <a:ext cx="216000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600" b="1" dirty="0" smtClean="0">
                <a:latin typeface="+mn-lt"/>
              </a:rPr>
              <a:t>8</a:t>
            </a:r>
            <a:r>
              <a:rPr lang="ru-RU" sz="3600" b="1" dirty="0" smtClean="0">
                <a:latin typeface="+mn-lt"/>
              </a:rPr>
              <a:t>7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млн. чел.</a:t>
            </a:r>
            <a:endParaRPr lang="ru-RU" sz="1600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47308" y="2758873"/>
            <a:ext cx="2210986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600" b="1" dirty="0" smtClean="0">
                <a:latin typeface="+mn-lt"/>
              </a:rPr>
              <a:t>7</a:t>
            </a:r>
            <a:r>
              <a:rPr lang="ru-RU" sz="3600" b="1" dirty="0" smtClean="0">
                <a:latin typeface="+mn-lt"/>
              </a:rPr>
              <a:t>1</a:t>
            </a:r>
            <a:r>
              <a:rPr lang="ru-RU" sz="1600" dirty="0" smtClean="0">
                <a:latin typeface="+mn-lt"/>
              </a:rPr>
              <a:t>% от населения</a:t>
            </a:r>
            <a:endParaRPr lang="ru-RU" sz="16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14663" y="2070614"/>
            <a:ext cx="216000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 smtClean="0">
                <a:latin typeface="+mn-lt"/>
              </a:rPr>
              <a:t>66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млн. чел.</a:t>
            </a:r>
            <a:endParaRPr lang="ru-RU" sz="1600" dirty="0">
              <a:latin typeface="+mn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14663" y="2758873"/>
            <a:ext cx="2210986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dirty="0" smtClean="0">
                <a:latin typeface="+mn-lt"/>
              </a:rPr>
              <a:t>54</a:t>
            </a:r>
            <a:r>
              <a:rPr lang="ru-RU" sz="1600" dirty="0" smtClean="0">
                <a:latin typeface="+mn-lt"/>
              </a:rPr>
              <a:t>% от населения</a:t>
            </a:r>
            <a:endParaRPr lang="ru-RU" sz="1600" dirty="0">
              <a:latin typeface="+mn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77115" y="2070614"/>
            <a:ext cx="216000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b="1" dirty="0" smtClean="0">
                <a:latin typeface="+mn-lt"/>
              </a:rPr>
              <a:t>20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млн. чел.</a:t>
            </a:r>
            <a:endParaRPr lang="ru-RU" sz="1600" dirty="0">
              <a:latin typeface="+mn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77115" y="2758873"/>
            <a:ext cx="2210986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dirty="0" smtClean="0">
                <a:latin typeface="+mn-lt"/>
              </a:rPr>
              <a:t>16</a:t>
            </a:r>
            <a:r>
              <a:rPr lang="ru-RU" sz="1600" dirty="0" smtClean="0">
                <a:latin typeface="+mn-lt"/>
              </a:rPr>
              <a:t>% от населения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46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/>
          <a:p>
            <a:r>
              <a:rPr lang="ru-RU" altLang="ko-KR" dirty="0">
                <a:sym typeface="Helvetica Neue" charset="0"/>
              </a:rPr>
              <a:t>Источник: </a:t>
            </a:r>
            <a:r>
              <a:rPr lang="en-US" dirty="0"/>
              <a:t>WEB-Index</a:t>
            </a:r>
            <a:r>
              <a:rPr lang="ru-RU" dirty="0"/>
              <a:t> УИ, Россия 0+, </a:t>
            </a:r>
            <a:r>
              <a:rPr lang="nl-NL" dirty="0"/>
              <a:t>Окт'16-Мар'17</a:t>
            </a:r>
            <a:r>
              <a:rPr lang="ru-RU" dirty="0"/>
              <a:t>, прирост </a:t>
            </a:r>
            <a:r>
              <a:rPr lang="ru-RU" dirty="0" err="1"/>
              <a:t>Окт</a:t>
            </a:r>
            <a:r>
              <a:rPr lang="en-US" dirty="0"/>
              <a:t>’16</a:t>
            </a:r>
            <a:r>
              <a:rPr lang="ru-RU" dirty="0"/>
              <a:t>-</a:t>
            </a:r>
            <a:r>
              <a:rPr lang="ru-RU" dirty="0" err="1"/>
              <a:t>Мар</a:t>
            </a:r>
            <a:r>
              <a:rPr lang="en-US" dirty="0"/>
              <a:t>’17</a:t>
            </a:r>
            <a:r>
              <a:rPr lang="ru-RU" dirty="0"/>
              <a:t> к</a:t>
            </a:r>
            <a:r>
              <a:rPr lang="en-US" dirty="0"/>
              <a:t> </a:t>
            </a:r>
            <a:r>
              <a:rPr lang="ru-RU" dirty="0" err="1"/>
              <a:t>Окт</a:t>
            </a:r>
            <a:r>
              <a:rPr lang="en-US" dirty="0"/>
              <a:t>’1</a:t>
            </a:r>
            <a:r>
              <a:rPr lang="ru-RU" dirty="0"/>
              <a:t>5-Мар‘</a:t>
            </a:r>
            <a:r>
              <a:rPr lang="en-US" dirty="0"/>
              <a:t>1</a:t>
            </a:r>
            <a:r>
              <a:rPr lang="ru-RU" dirty="0"/>
              <a:t>6</a:t>
            </a:r>
            <a:r>
              <a:rPr lang="en-US" dirty="0"/>
              <a:t>.</a:t>
            </a:r>
            <a:r>
              <a:rPr lang="ru-RU" dirty="0"/>
              <a:t> Все 12+ лет, </a:t>
            </a:r>
            <a:r>
              <a:rPr lang="ru-RU" dirty="0" err="1"/>
              <a:t>Monthly</a:t>
            </a:r>
            <a:r>
              <a:rPr lang="ru-RU" dirty="0"/>
              <a:t> </a:t>
            </a:r>
            <a:r>
              <a:rPr lang="ru-RU" dirty="0" err="1" smtClean="0"/>
              <a:t>reach</a:t>
            </a:r>
            <a:r>
              <a:rPr lang="ru-RU" dirty="0" smtClean="0"/>
              <a:t> на указанных устройствах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Россия 0+, 12+, </a:t>
            </a:r>
            <a:r>
              <a:rPr lang="ru-RU" dirty="0" err="1"/>
              <a:t>Monthly</a:t>
            </a:r>
            <a:r>
              <a:rPr lang="ru-RU" dirty="0"/>
              <a:t> </a:t>
            </a:r>
            <a:r>
              <a:rPr lang="ru-RU" dirty="0" err="1"/>
              <a:t>reach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Мобайл</a:t>
            </a:r>
            <a:r>
              <a:rPr lang="ru-RU" dirty="0" smtClean="0"/>
              <a:t> догнал десктоп по числу пользователей 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61242" y="1667967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635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5</a:t>
            </a:r>
            <a:r>
              <a:rPr lang="ru-RU" sz="48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4</a:t>
            </a:r>
            <a:r>
              <a:rPr lang="ru-RU" sz="24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%</a:t>
            </a:r>
            <a:endParaRPr lang="ru-RU" sz="2400" b="1" kern="120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5432" y="1690892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635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51</a:t>
            </a:r>
            <a:r>
              <a:rPr lang="ru-RU" sz="24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%</a:t>
            </a:r>
            <a:endParaRPr lang="ru-RU" sz="2400" b="1" kern="120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6391" y="1008953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635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8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71</a:t>
            </a:r>
            <a:r>
              <a:rPr lang="ru-RU" sz="2400" b="1" kern="1200" dirty="0" smtClean="0">
                <a:solidFill>
                  <a:schemeClr val="accent1"/>
                </a:solidFill>
                <a:ea typeface="+mn-ea"/>
                <a:cs typeface="Arial" charset="0"/>
              </a:rPr>
              <a:t>%</a:t>
            </a:r>
            <a:endParaRPr lang="ru-RU" sz="2400" b="1" kern="1200" dirty="0">
              <a:solidFill>
                <a:schemeClr val="accent1"/>
              </a:solidFill>
              <a:ea typeface="+mn-ea"/>
              <a:cs typeface="Arial" charset="0"/>
            </a:endParaRPr>
          </a:p>
        </p:txBody>
      </p:sp>
      <p:grpSp>
        <p:nvGrpSpPr>
          <p:cNvPr id="51" name="Группа 50"/>
          <p:cNvGrpSpPr>
            <a:grpSpLocks noChangeAspect="1"/>
          </p:cNvGrpSpPr>
          <p:nvPr/>
        </p:nvGrpSpPr>
        <p:grpSpPr>
          <a:xfrm>
            <a:off x="7045860" y="2813957"/>
            <a:ext cx="1014437" cy="886527"/>
            <a:chOff x="6410272" y="1500960"/>
            <a:chExt cx="1235825" cy="1080000"/>
          </a:xfrm>
        </p:grpSpPr>
        <p:grpSp>
          <p:nvGrpSpPr>
            <p:cNvPr id="46" name="Группа 45"/>
            <p:cNvGrpSpPr>
              <a:grpSpLocks noChangeAspect="1"/>
            </p:cNvGrpSpPr>
            <p:nvPr/>
          </p:nvGrpSpPr>
          <p:grpSpPr>
            <a:xfrm>
              <a:off x="6410272" y="1500960"/>
              <a:ext cx="760373" cy="1080000"/>
              <a:chOff x="3232238" y="691623"/>
              <a:chExt cx="2682425" cy="3810000"/>
            </a:xfrm>
          </p:grpSpPr>
          <p:pic>
            <p:nvPicPr>
              <p:cNvPr id="43" name="Рисунок 42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836" r="14760"/>
              <a:stretch/>
            </p:blipFill>
            <p:spPr>
              <a:xfrm>
                <a:off x="3232238" y="691623"/>
                <a:ext cx="2682425" cy="3810000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491" r="22350"/>
              <a:stretch/>
            </p:blipFill>
            <p:spPr>
              <a:xfrm>
                <a:off x="3460830" y="1057522"/>
                <a:ext cx="2199592" cy="2916000"/>
              </a:xfrm>
              <a:prstGeom prst="rect">
                <a:avLst/>
              </a:prstGeom>
            </p:spPr>
          </p:pic>
        </p:grpSp>
        <p:grpSp>
          <p:nvGrpSpPr>
            <p:cNvPr id="50" name="Группа 49"/>
            <p:cNvGrpSpPr/>
            <p:nvPr/>
          </p:nvGrpSpPr>
          <p:grpSpPr>
            <a:xfrm>
              <a:off x="7163375" y="1711613"/>
              <a:ext cx="482722" cy="853164"/>
              <a:chOff x="7511208" y="1697286"/>
              <a:chExt cx="482722" cy="853164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988" r="20432"/>
              <a:stretch/>
            </p:blipFill>
            <p:spPr>
              <a:xfrm>
                <a:off x="7511208" y="1697286"/>
                <a:ext cx="482722" cy="853164"/>
              </a:xfrm>
              <a:prstGeom prst="rect">
                <a:avLst/>
              </a:prstGeom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297" r="26809"/>
              <a:stretch/>
            </p:blipFill>
            <p:spPr>
              <a:xfrm>
                <a:off x="7575027" y="1803050"/>
                <a:ext cx="340031" cy="604800"/>
              </a:xfrm>
              <a:prstGeom prst="rect">
                <a:avLst/>
              </a:prstGeom>
            </p:spPr>
          </p:pic>
        </p:grpSp>
      </p:grpSp>
      <p:grpSp>
        <p:nvGrpSpPr>
          <p:cNvPr id="77" name="Группа 76"/>
          <p:cNvGrpSpPr/>
          <p:nvPr/>
        </p:nvGrpSpPr>
        <p:grpSpPr>
          <a:xfrm>
            <a:off x="484909" y="2705132"/>
            <a:ext cx="2028668" cy="978431"/>
            <a:chOff x="417705" y="2195820"/>
            <a:chExt cx="2224260" cy="107276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1287210" y="2195820"/>
              <a:ext cx="1354755" cy="1041682"/>
              <a:chOff x="3300733" y="1165826"/>
              <a:chExt cx="1271267" cy="977488"/>
            </a:xfrm>
          </p:grpSpPr>
          <p:pic>
            <p:nvPicPr>
              <p:cNvPr id="70" name="Рисунок 69"/>
              <p:cNvPicPr>
                <a:picLocks noChangeAspect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87" t="4051" r="8987" b="11856"/>
              <a:stretch/>
            </p:blipFill>
            <p:spPr>
              <a:xfrm>
                <a:off x="3300733" y="1165826"/>
                <a:ext cx="1271267" cy="977488"/>
              </a:xfrm>
              <a:prstGeom prst="rect">
                <a:avLst/>
              </a:prstGeom>
            </p:spPr>
          </p:pic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3305623" y="1173770"/>
                <a:ext cx="1252781" cy="757717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3376961" y="1233263"/>
                <a:ext cx="1126581" cy="649325"/>
              </a:xfrm>
              <a:prstGeom prst="roundRect">
                <a:avLst>
                  <a:gd name="adj" fmla="val 0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417705" y="2507914"/>
              <a:ext cx="1266624" cy="760671"/>
              <a:chOff x="1459764" y="2509572"/>
              <a:chExt cx="1266624" cy="760671"/>
            </a:xfrm>
          </p:grpSpPr>
          <p:pic>
            <p:nvPicPr>
              <p:cNvPr id="75" name="Объект 11"/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0" t="16798" r="4500" b="10190"/>
              <a:stretch/>
            </p:blipFill>
            <p:spPr>
              <a:xfrm>
                <a:off x="1459764" y="2509572"/>
                <a:ext cx="1266624" cy="760671"/>
              </a:xfrm>
              <a:prstGeom prst="rect">
                <a:avLst/>
              </a:prstGeom>
            </p:spPr>
          </p:pic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1631293" y="2527352"/>
                <a:ext cx="920742" cy="652191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8" name="Группа 67"/>
          <p:cNvGrpSpPr>
            <a:grpSpLocks noChangeAspect="1"/>
          </p:cNvGrpSpPr>
          <p:nvPr/>
        </p:nvGrpSpPr>
        <p:grpSpPr>
          <a:xfrm>
            <a:off x="3459791" y="2267227"/>
            <a:ext cx="2639855" cy="1477544"/>
            <a:chOff x="63978" y="1333126"/>
            <a:chExt cx="2346087" cy="1313119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34174" y="1333126"/>
              <a:ext cx="1354753" cy="1041682"/>
              <a:chOff x="3300733" y="1165826"/>
              <a:chExt cx="1271267" cy="977488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87" t="4051" r="8987" b="11856"/>
              <a:stretch/>
            </p:blipFill>
            <p:spPr>
              <a:xfrm>
                <a:off x="3300733" y="1165826"/>
                <a:ext cx="1271267" cy="977488"/>
              </a:xfrm>
              <a:prstGeom prst="rect">
                <a:avLst/>
              </a:prstGeom>
            </p:spPr>
          </p:pic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3305623" y="1173770"/>
                <a:ext cx="1252781" cy="757717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3376961" y="1233263"/>
                <a:ext cx="1126581" cy="649325"/>
              </a:xfrm>
              <a:prstGeom prst="roundRect">
                <a:avLst>
                  <a:gd name="adj" fmla="val 0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63978" y="1885575"/>
              <a:ext cx="1266622" cy="760670"/>
              <a:chOff x="4556176" y="1798331"/>
              <a:chExt cx="1188567" cy="713794"/>
            </a:xfrm>
          </p:grpSpPr>
          <p:pic>
            <p:nvPicPr>
              <p:cNvPr id="59" name="Объект 11"/>
              <p:cNvPicPr>
                <a:picLocks noChangeAspect="1"/>
              </p:cNvPicPr>
              <p:nvPr/>
            </p:nvPicPr>
            <p:blipFill rotWithShape="1"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0" t="16798" r="4500" b="10190"/>
              <a:stretch/>
            </p:blipFill>
            <p:spPr>
              <a:xfrm>
                <a:off x="4556176" y="1798331"/>
                <a:ext cx="1188567" cy="713794"/>
              </a:xfrm>
              <a:prstGeom prst="rect">
                <a:avLst/>
              </a:prstGeom>
            </p:spPr>
          </p:pic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4717129" y="1815015"/>
                <a:ext cx="864000" cy="612000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60"/>
            <p:cNvGrpSpPr>
              <a:grpSpLocks noChangeAspect="1"/>
            </p:cNvGrpSpPr>
            <p:nvPr/>
          </p:nvGrpSpPr>
          <p:grpSpPr>
            <a:xfrm>
              <a:off x="1586182" y="1926245"/>
              <a:ext cx="823883" cy="720000"/>
              <a:chOff x="6410272" y="1500960"/>
              <a:chExt cx="1235825" cy="1080000"/>
            </a:xfrm>
          </p:grpSpPr>
          <p:grpSp>
            <p:nvGrpSpPr>
              <p:cNvPr id="62" name="Группа 61"/>
              <p:cNvGrpSpPr>
                <a:grpSpLocks noChangeAspect="1"/>
              </p:cNvGrpSpPr>
              <p:nvPr/>
            </p:nvGrpSpPr>
            <p:grpSpPr>
              <a:xfrm>
                <a:off x="6410272" y="1500960"/>
                <a:ext cx="760373" cy="1080000"/>
                <a:chOff x="3232238" y="691623"/>
                <a:chExt cx="2682425" cy="3810000"/>
              </a:xfrm>
            </p:grpSpPr>
            <p:pic>
              <p:nvPicPr>
                <p:cNvPr id="66" name="Рисунок 65"/>
                <p:cNvPicPr>
                  <a:picLocks noChangeAspect="1"/>
                </p:cNvPicPr>
                <p:nvPr/>
              </p:nvPicPr>
              <p:blipFill rotWithShape="1"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836" r="14760"/>
                <a:stretch/>
              </p:blipFill>
              <p:spPr>
                <a:xfrm>
                  <a:off x="3232238" y="691623"/>
                  <a:ext cx="2682425" cy="3810000"/>
                </a:xfrm>
                <a:prstGeom prst="rect">
                  <a:avLst/>
                </a:prstGeom>
              </p:spPr>
            </p:pic>
            <p:pic>
              <p:nvPicPr>
                <p:cNvPr id="67" name="Рисунок 66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9491" r="22350"/>
                <a:stretch/>
              </p:blipFill>
              <p:spPr>
                <a:xfrm>
                  <a:off x="3460830" y="1057522"/>
                  <a:ext cx="2199592" cy="2916000"/>
                </a:xfrm>
                <a:prstGeom prst="rect">
                  <a:avLst/>
                </a:prstGeom>
              </p:spPr>
            </p:pic>
          </p:grpSp>
          <p:grpSp>
            <p:nvGrpSpPr>
              <p:cNvPr id="63" name="Группа 62"/>
              <p:cNvGrpSpPr/>
              <p:nvPr/>
            </p:nvGrpSpPr>
            <p:grpSpPr>
              <a:xfrm>
                <a:off x="7163375" y="1711613"/>
                <a:ext cx="482722" cy="853164"/>
                <a:chOff x="7511208" y="1697286"/>
                <a:chExt cx="482722" cy="853164"/>
              </a:xfrm>
            </p:grpSpPr>
            <p:pic>
              <p:nvPicPr>
                <p:cNvPr id="64" name="Рисунок 63"/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2988" r="20432"/>
                <a:stretch/>
              </p:blipFill>
              <p:spPr>
                <a:xfrm>
                  <a:off x="7511208" y="1697286"/>
                  <a:ext cx="482722" cy="853164"/>
                </a:xfrm>
                <a:prstGeom prst="rect">
                  <a:avLst/>
                </a:prstGeom>
              </p:spPr>
            </p:pic>
            <p:pic>
              <p:nvPicPr>
                <p:cNvPr id="65" name="Рисунок 64"/>
                <p:cNvPicPr>
                  <a:picLocks noChangeAspect="1"/>
                </p:cNvPicPr>
                <p:nvPr/>
              </p:nvPicPr>
              <p:blipFill rotWithShape="1"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7297" r="26809"/>
                <a:stretch/>
              </p:blipFill>
              <p:spPr>
                <a:xfrm>
                  <a:off x="7575027" y="1803050"/>
                  <a:ext cx="340031" cy="604800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9405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Содержимое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35601693"/>
              </p:ext>
            </p:extLst>
          </p:nvPr>
        </p:nvGraphicFramePr>
        <p:xfrm>
          <a:off x="1088020" y="877888"/>
          <a:ext cx="5819116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altLang="ko-KR" smtClean="0">
                <a:sym typeface="Helvetica Neue" charset="0"/>
              </a:rPr>
              <a:t>Источник: </a:t>
            </a:r>
            <a:r>
              <a:rPr lang="en-US" smtClean="0"/>
              <a:t>WEB-Index</a:t>
            </a:r>
            <a:r>
              <a:rPr lang="ru-RU" smtClean="0"/>
              <a:t> УИ, Россия 0+, </a:t>
            </a:r>
            <a:r>
              <a:rPr lang="nl-NL" smtClean="0"/>
              <a:t>Окт'16-Мар'17</a:t>
            </a:r>
            <a:r>
              <a:rPr lang="ru-RU" smtClean="0"/>
              <a:t>, прирост Окт</a:t>
            </a:r>
            <a:r>
              <a:rPr lang="en-US" smtClean="0"/>
              <a:t>’16</a:t>
            </a:r>
            <a:r>
              <a:rPr lang="ru-RU" smtClean="0"/>
              <a:t>-Мар</a:t>
            </a:r>
            <a:r>
              <a:rPr lang="en-US" smtClean="0"/>
              <a:t>’17</a:t>
            </a:r>
            <a:r>
              <a:rPr lang="ru-RU" smtClean="0"/>
              <a:t> к</a:t>
            </a:r>
            <a:r>
              <a:rPr lang="en-US" smtClean="0"/>
              <a:t> </a:t>
            </a:r>
            <a:r>
              <a:rPr lang="ru-RU" smtClean="0"/>
              <a:t>Окт</a:t>
            </a:r>
            <a:r>
              <a:rPr lang="en-US" smtClean="0"/>
              <a:t>’1</a:t>
            </a:r>
            <a:r>
              <a:rPr lang="ru-RU" smtClean="0"/>
              <a:t>5-Мар‘</a:t>
            </a:r>
            <a:r>
              <a:rPr lang="en-US" smtClean="0"/>
              <a:t>1</a:t>
            </a:r>
            <a:r>
              <a:rPr lang="ru-RU" smtClean="0"/>
              <a:t>6</a:t>
            </a:r>
            <a:r>
              <a:rPr lang="en-US" smtClean="0"/>
              <a:t>.</a:t>
            </a:r>
            <a:r>
              <a:rPr lang="ru-RU" smtClean="0"/>
              <a:t> Все 12+ лет, Monthly reach, все устройства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Россия 0+, 12+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Рост сохраняется только за счет мобильной аудитории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7855745" y="3286601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855745" y="1183269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855745" y="2256975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76309" y="3286601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76309" y="1183269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76309" y="225697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776309" y="847444"/>
            <a:ext cx="573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Доля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855745" y="847444"/>
            <a:ext cx="661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 год</a:t>
            </a:r>
          </a:p>
        </p:txBody>
      </p:sp>
      <p:grpSp>
        <p:nvGrpSpPr>
          <p:cNvPr id="44" name="Группа 43"/>
          <p:cNvGrpSpPr>
            <a:grpSpLocks noChangeAspect="1"/>
          </p:cNvGrpSpPr>
          <p:nvPr/>
        </p:nvGrpSpPr>
        <p:grpSpPr>
          <a:xfrm>
            <a:off x="615561" y="1295656"/>
            <a:ext cx="411942" cy="360000"/>
            <a:chOff x="6410272" y="1500960"/>
            <a:chExt cx="1235825" cy="1080000"/>
          </a:xfrm>
        </p:grpSpPr>
        <p:grpSp>
          <p:nvGrpSpPr>
            <p:cNvPr id="45" name="Группа 44"/>
            <p:cNvGrpSpPr>
              <a:grpSpLocks noChangeAspect="1"/>
            </p:cNvGrpSpPr>
            <p:nvPr/>
          </p:nvGrpSpPr>
          <p:grpSpPr>
            <a:xfrm>
              <a:off x="6410272" y="1500960"/>
              <a:ext cx="760373" cy="1080000"/>
              <a:chOff x="3232238" y="691623"/>
              <a:chExt cx="2682425" cy="3810000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836" r="14760"/>
              <a:stretch/>
            </p:blipFill>
            <p:spPr>
              <a:xfrm>
                <a:off x="3232238" y="691623"/>
                <a:ext cx="2682425" cy="3810000"/>
              </a:xfrm>
              <a:prstGeom prst="rect">
                <a:avLst/>
              </a:prstGeom>
            </p:spPr>
          </p:pic>
          <p:pic>
            <p:nvPicPr>
              <p:cNvPr id="53" name="Рисунок 5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491" r="22350"/>
              <a:stretch/>
            </p:blipFill>
            <p:spPr>
              <a:xfrm>
                <a:off x="3460830" y="1057522"/>
                <a:ext cx="2199592" cy="2916000"/>
              </a:xfrm>
              <a:prstGeom prst="rect">
                <a:avLst/>
              </a:prstGeom>
            </p:spPr>
          </p:pic>
        </p:grpSp>
        <p:grpSp>
          <p:nvGrpSpPr>
            <p:cNvPr id="49" name="Группа 48"/>
            <p:cNvGrpSpPr/>
            <p:nvPr/>
          </p:nvGrpSpPr>
          <p:grpSpPr>
            <a:xfrm>
              <a:off x="7163375" y="1711613"/>
              <a:ext cx="482722" cy="853164"/>
              <a:chOff x="7511208" y="1697286"/>
              <a:chExt cx="482722" cy="85316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2988" r="20432"/>
              <a:stretch/>
            </p:blipFill>
            <p:spPr>
              <a:xfrm>
                <a:off x="7511208" y="1697286"/>
                <a:ext cx="482722" cy="853164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297" r="26809"/>
              <a:stretch/>
            </p:blipFill>
            <p:spPr>
              <a:xfrm>
                <a:off x="7575027" y="1803050"/>
                <a:ext cx="340031" cy="604800"/>
              </a:xfrm>
              <a:prstGeom prst="rect">
                <a:avLst/>
              </a:prstGeom>
            </p:spPr>
          </p:pic>
        </p:grpSp>
      </p:grp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382768" y="3398988"/>
            <a:ext cx="746420" cy="360000"/>
            <a:chOff x="417705" y="2195820"/>
            <a:chExt cx="2224260" cy="1072765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287210" y="2195820"/>
              <a:ext cx="1354755" cy="1041682"/>
              <a:chOff x="3300733" y="1165826"/>
              <a:chExt cx="1271267" cy="977488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87" t="4051" r="8987" b="11856"/>
              <a:stretch/>
            </p:blipFill>
            <p:spPr>
              <a:xfrm>
                <a:off x="3300733" y="1165826"/>
                <a:ext cx="1271267" cy="977488"/>
              </a:xfrm>
              <a:prstGeom prst="rect">
                <a:avLst/>
              </a:prstGeom>
            </p:spPr>
          </p:pic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3305623" y="1173770"/>
                <a:ext cx="1252781" cy="757717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3376961" y="1233263"/>
                <a:ext cx="1126581" cy="649325"/>
              </a:xfrm>
              <a:prstGeom prst="roundRect">
                <a:avLst>
                  <a:gd name="adj" fmla="val 0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417705" y="2507914"/>
              <a:ext cx="1266624" cy="760671"/>
              <a:chOff x="1459764" y="2509572"/>
              <a:chExt cx="1266624" cy="760671"/>
            </a:xfrm>
          </p:grpSpPr>
          <p:pic>
            <p:nvPicPr>
              <p:cNvPr id="57" name="Объект 11"/>
              <p:cNvPicPr>
                <a:picLocks noChangeAspect="1"/>
              </p:cNvPicPr>
              <p:nvPr/>
            </p:nvPicPr>
            <p:blipFill rotWithShape="1"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0" t="16798" r="4500" b="10190"/>
              <a:stretch/>
            </p:blipFill>
            <p:spPr>
              <a:xfrm>
                <a:off x="1459764" y="2509572"/>
                <a:ext cx="1266624" cy="760671"/>
              </a:xfrm>
              <a:prstGeom prst="rect">
                <a:avLst/>
              </a:prstGeom>
            </p:spPr>
          </p:pic>
          <p:sp>
            <p:nvSpPr>
              <p:cNvPr id="58" name="Скругленный прямоугольник 57"/>
              <p:cNvSpPr/>
              <p:nvPr/>
            </p:nvSpPr>
            <p:spPr>
              <a:xfrm>
                <a:off x="1631293" y="2527352"/>
                <a:ext cx="920742" cy="652191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2" name="Группа 61"/>
          <p:cNvGrpSpPr>
            <a:grpSpLocks noChangeAspect="1"/>
          </p:cNvGrpSpPr>
          <p:nvPr/>
        </p:nvGrpSpPr>
        <p:grpSpPr>
          <a:xfrm>
            <a:off x="440330" y="2333362"/>
            <a:ext cx="771832" cy="432000"/>
            <a:chOff x="63978" y="1333126"/>
            <a:chExt cx="2346087" cy="1313119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634174" y="1333126"/>
              <a:ext cx="1354753" cy="1041682"/>
              <a:chOff x="3300733" y="1165826"/>
              <a:chExt cx="1271267" cy="977488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 rotWithShape="1"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987" t="4051" r="8987" b="11856"/>
              <a:stretch/>
            </p:blipFill>
            <p:spPr>
              <a:xfrm>
                <a:off x="3300733" y="1165826"/>
                <a:ext cx="1271267" cy="977488"/>
              </a:xfrm>
              <a:prstGeom prst="rect">
                <a:avLst/>
              </a:prstGeom>
            </p:spPr>
          </p:pic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305623" y="1173770"/>
                <a:ext cx="1252781" cy="757717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376961" y="1233263"/>
                <a:ext cx="1126581" cy="649325"/>
              </a:xfrm>
              <a:prstGeom prst="roundRect">
                <a:avLst>
                  <a:gd name="adj" fmla="val 0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63978" y="1885575"/>
              <a:ext cx="1266622" cy="760670"/>
              <a:chOff x="4556176" y="1798331"/>
              <a:chExt cx="1188567" cy="713794"/>
            </a:xfrm>
          </p:grpSpPr>
          <p:pic>
            <p:nvPicPr>
              <p:cNvPr id="72" name="Объект 11"/>
              <p:cNvPicPr>
                <a:picLocks noChangeAspect="1"/>
              </p:cNvPicPr>
              <p:nvPr/>
            </p:nvPicPr>
            <p:blipFill rotWithShape="1">
              <a:blip r:embed="rId11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0" t="16798" r="4500" b="10190"/>
              <a:stretch/>
            </p:blipFill>
            <p:spPr>
              <a:xfrm>
                <a:off x="4556176" y="1798331"/>
                <a:ext cx="1188567" cy="713794"/>
              </a:xfrm>
              <a:prstGeom prst="rect">
                <a:avLst/>
              </a:prstGeom>
            </p:spPr>
          </p:pic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4717129" y="1815015"/>
                <a:ext cx="864000" cy="612000"/>
              </a:xfrm>
              <a:prstGeom prst="roundRect">
                <a:avLst>
                  <a:gd name="adj" fmla="val 6586"/>
                </a:avLst>
              </a:prstGeom>
              <a:noFill/>
              <a:ln w="31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64"/>
            <p:cNvGrpSpPr>
              <a:grpSpLocks noChangeAspect="1"/>
            </p:cNvGrpSpPr>
            <p:nvPr/>
          </p:nvGrpSpPr>
          <p:grpSpPr>
            <a:xfrm>
              <a:off x="1586182" y="1926245"/>
              <a:ext cx="823883" cy="720000"/>
              <a:chOff x="6410272" y="1500960"/>
              <a:chExt cx="1235825" cy="1080000"/>
            </a:xfrm>
          </p:grpSpPr>
          <p:grpSp>
            <p:nvGrpSpPr>
              <p:cNvPr id="66" name="Группа 65"/>
              <p:cNvGrpSpPr>
                <a:grpSpLocks noChangeAspect="1"/>
              </p:cNvGrpSpPr>
              <p:nvPr/>
            </p:nvGrpSpPr>
            <p:grpSpPr>
              <a:xfrm>
                <a:off x="6410272" y="1500960"/>
                <a:ext cx="760373" cy="1080000"/>
                <a:chOff x="3232238" y="691623"/>
                <a:chExt cx="2682425" cy="3810000"/>
              </a:xfrm>
            </p:grpSpPr>
            <p:pic>
              <p:nvPicPr>
                <p:cNvPr id="70" name="Рисунок 69"/>
                <p:cNvPicPr>
                  <a:picLocks noChangeAspect="1"/>
                </p:cNvPicPr>
                <p:nvPr/>
              </p:nvPicPr>
              <p:blipFill rotWithShape="1"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4836" r="14760"/>
                <a:stretch/>
              </p:blipFill>
              <p:spPr>
                <a:xfrm>
                  <a:off x="3232238" y="691623"/>
                  <a:ext cx="2682425" cy="3810000"/>
                </a:xfrm>
                <a:prstGeom prst="rect">
                  <a:avLst/>
                </a:prstGeom>
              </p:spPr>
            </p:pic>
            <p:pic>
              <p:nvPicPr>
                <p:cNvPr id="71" name="Рисунок 70"/>
                <p:cNvPicPr>
                  <a:picLocks noChangeAspect="1"/>
                </p:cNvPicPr>
                <p:nvPr/>
              </p:nvPicPr>
              <p:blipFill rotWithShape="1"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9491" r="22350"/>
                <a:stretch/>
              </p:blipFill>
              <p:spPr>
                <a:xfrm>
                  <a:off x="3460830" y="1057522"/>
                  <a:ext cx="2199592" cy="2916000"/>
                </a:xfrm>
                <a:prstGeom prst="rect">
                  <a:avLst/>
                </a:prstGeom>
              </p:spPr>
            </p:pic>
          </p:grpSp>
          <p:grpSp>
            <p:nvGrpSpPr>
              <p:cNvPr id="67" name="Группа 66"/>
              <p:cNvGrpSpPr/>
              <p:nvPr/>
            </p:nvGrpSpPr>
            <p:grpSpPr>
              <a:xfrm>
                <a:off x="7163375" y="1711613"/>
                <a:ext cx="482722" cy="853164"/>
                <a:chOff x="7511208" y="1697286"/>
                <a:chExt cx="482722" cy="853164"/>
              </a:xfrm>
            </p:grpSpPr>
            <p:pic>
              <p:nvPicPr>
                <p:cNvPr id="68" name="Рисунок 67"/>
                <p:cNvPicPr>
                  <a:picLocks noChangeAspect="1"/>
                </p:cNvPicPr>
                <p:nvPr/>
              </p:nvPicPr>
              <p:blipFill rotWithShape="1"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2988" r="20432"/>
                <a:stretch/>
              </p:blipFill>
              <p:spPr>
                <a:xfrm>
                  <a:off x="7511208" y="1697286"/>
                  <a:ext cx="482722" cy="853164"/>
                </a:xfrm>
                <a:prstGeom prst="rect">
                  <a:avLst/>
                </a:prstGeom>
              </p:spPr>
            </p:pic>
            <p:pic>
              <p:nvPicPr>
                <p:cNvPr id="69" name="Рисунок 68"/>
                <p:cNvPicPr>
                  <a:picLocks noChangeAspect="1"/>
                </p:cNvPicPr>
                <p:nvPr/>
              </p:nvPicPr>
              <p:blipFill rotWithShape="1"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7297" r="26809"/>
                <a:stretch/>
              </p:blipFill>
              <p:spPr>
                <a:xfrm>
                  <a:off x="7575027" y="1803050"/>
                  <a:ext cx="340031" cy="6048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" name="TextBox 8"/>
          <p:cNvSpPr txBox="1"/>
          <p:nvPr/>
        </p:nvSpPr>
        <p:spPr>
          <a:xfrm>
            <a:off x="1366209" y="1337157"/>
            <a:ext cx="1252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Только </a:t>
            </a:r>
            <a:r>
              <a:rPr lang="ru-RU" sz="1200" dirty="0" err="1" smtClean="0"/>
              <a:t>мобайл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1343327" y="3440489"/>
            <a:ext cx="1274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Только десктоп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1383769" y="2410863"/>
            <a:ext cx="1649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 </a:t>
            </a:r>
            <a:r>
              <a:rPr lang="ru-RU" sz="1200" dirty="0" err="1" smtClean="0"/>
              <a:t>мобайл</a:t>
            </a:r>
            <a:r>
              <a:rPr lang="ru-RU" sz="1200" dirty="0" smtClean="0"/>
              <a:t>, и десктоп</a:t>
            </a:r>
          </a:p>
        </p:txBody>
      </p:sp>
    </p:spTree>
    <p:extLst>
      <p:ext uri="{BB962C8B-B14F-4D97-AF65-F5344CB8AC3E}">
        <p14:creationId xmlns:p14="http://schemas.microsoft.com/office/powerpoint/2010/main" val="929608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TV</a:t>
            </a:r>
            <a:r>
              <a:rPr lang="ru-RU" smtClean="0"/>
              <a:t>-</a:t>
            </a:r>
            <a:r>
              <a:rPr lang="en-US" smtClean="0"/>
              <a:t>Index</a:t>
            </a:r>
            <a:r>
              <a:rPr lang="ru-RU" smtClean="0"/>
              <a:t>, W</a:t>
            </a:r>
            <a:r>
              <a:rPr lang="en-US" smtClean="0"/>
              <a:t>EB-</a:t>
            </a:r>
            <a:r>
              <a:rPr lang="ru-RU" smtClean="0"/>
              <a:t>Index, Москва и С.-Петербург, февраль 2017, среднесуточное время потребления медиа среди населения указанного возраста. Интернет: </a:t>
            </a:r>
            <a:r>
              <a:rPr lang="en-US" smtClean="0"/>
              <a:t>Desktop+ Total Mobile </a:t>
            </a:r>
            <a:r>
              <a:rPr lang="ru-RU" smtClean="0"/>
              <a:t> Данные по мобильному интернету без учета времени, проведенного в «оффлайновых» тематических группах. Москва в </a:t>
            </a:r>
            <a:r>
              <a:rPr lang="en-US" smtClean="0"/>
              <a:t>TV-Index </a:t>
            </a:r>
            <a:r>
              <a:rPr lang="ru-RU" smtClean="0"/>
              <a:t>= Большая Москва. Размер ГС, включая Большую Москву, около 15 млн.чел.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mtClean="0"/>
              <a:t>Мск+СПб, среднесуточное время просмотра/использования (минуты), в населении указанного возраста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Затраты времени на ТВ и на интернет в столицах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1932976" y="3548966"/>
            <a:ext cx="6840000" cy="1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32976" y="2367891"/>
            <a:ext cx="6840000" cy="180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51024" y="1540022"/>
            <a:ext cx="0" cy="280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>
            <a:spLocks noChangeAspect="1"/>
          </p:cNvSpPr>
          <p:nvPr/>
        </p:nvSpPr>
        <p:spPr>
          <a:xfrm>
            <a:off x="2271585" y="318646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solidFill>
                  <a:schemeClr val="bg2"/>
                </a:solidFill>
              </a:rPr>
              <a:t>123</a:t>
            </a:r>
            <a:endParaRPr lang="ru-RU" sz="1600" b="1" kern="1200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25954" y="1052755"/>
            <a:ext cx="14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latin typeface="Arial" charset="0"/>
                <a:cs typeface="Gotham Pro"/>
              </a:rPr>
              <a:t>12-64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4635879" y="1578713"/>
            <a:ext cx="0" cy="280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>
            <a:spLocks noChangeAspect="1"/>
          </p:cNvSpPr>
          <p:nvPr/>
        </p:nvSpPr>
        <p:spPr>
          <a:xfrm>
            <a:off x="4197322" y="3116222"/>
            <a:ext cx="864000" cy="864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solidFill>
                  <a:schemeClr val="bg2"/>
                </a:solidFill>
              </a:rPr>
              <a:t>156</a:t>
            </a:r>
            <a:endParaRPr lang="ru-RU" sz="1600" b="1" kern="1200" dirty="0">
              <a:solidFill>
                <a:schemeClr val="bg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10809" y="1062991"/>
            <a:ext cx="14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latin typeface="Arial" charset="0"/>
                <a:cs typeface="Gotham Pro"/>
              </a:rPr>
              <a:t>12-24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6302668" y="1566016"/>
            <a:ext cx="0" cy="280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>
            <a:spLocks noChangeAspect="1"/>
          </p:cNvSpPr>
          <p:nvPr/>
        </p:nvSpPr>
        <p:spPr>
          <a:xfrm>
            <a:off x="5900995" y="314745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2"/>
                </a:solidFill>
              </a:rPr>
              <a:t>137</a:t>
            </a:r>
            <a:endParaRPr lang="ru-RU" sz="1600" b="1" kern="1200" dirty="0">
              <a:solidFill>
                <a:schemeClr val="bg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77598" y="1052755"/>
            <a:ext cx="14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latin typeface="Arial" charset="0"/>
                <a:cs typeface="Gotham Pro"/>
              </a:rPr>
              <a:t>25-34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969457" y="1566016"/>
            <a:ext cx="0" cy="2808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>
            <a:spLocks noChangeAspect="1"/>
          </p:cNvSpPr>
          <p:nvPr/>
        </p:nvSpPr>
        <p:spPr>
          <a:xfrm>
            <a:off x="7609457" y="319502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solidFill>
                  <a:schemeClr val="bg2"/>
                </a:solidFill>
              </a:rPr>
              <a:t>108</a:t>
            </a:r>
            <a:endParaRPr lang="ru-RU" sz="1600" b="1" kern="1200" dirty="0">
              <a:solidFill>
                <a:schemeClr val="bg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34448" y="1052755"/>
            <a:ext cx="1457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kern="1200" dirty="0" smtClean="0">
                <a:latin typeface="Arial" charset="0"/>
                <a:cs typeface="Gotham Pro"/>
              </a:rPr>
              <a:t>35-64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1831" y="2237527"/>
            <a:ext cx="1348534" cy="2862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685382">
              <a:lnSpc>
                <a:spcPct val="90000"/>
              </a:lnSpc>
              <a:spcBef>
                <a:spcPts val="753"/>
              </a:spcBef>
            </a:pPr>
            <a:r>
              <a:rPr lang="ru-RU" sz="1400" b="1" dirty="0" smtClean="0">
                <a:cs typeface="Arial" charset="0"/>
              </a:rPr>
              <a:t>Телевидение</a:t>
            </a:r>
            <a:endParaRPr lang="ru-RU" sz="1400" b="1" dirty="0"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1831" y="3418347"/>
            <a:ext cx="1014276" cy="286212"/>
          </a:xfrm>
          <a:prstGeom prst="rect">
            <a:avLst/>
          </a:prstGeom>
          <a:noFill/>
        </p:spPr>
        <p:txBody>
          <a:bodyPr wrap="none" lIns="91420" tIns="45710" rIns="91420" bIns="45710" rtlCol="0">
            <a:spAutoFit/>
          </a:bodyPr>
          <a:lstStyle/>
          <a:p>
            <a:pPr defTabSz="685382">
              <a:lnSpc>
                <a:spcPct val="90000"/>
              </a:lnSpc>
              <a:spcBef>
                <a:spcPts val="753"/>
              </a:spcBef>
            </a:pPr>
            <a:r>
              <a:rPr lang="ru-RU" sz="1400" b="1" dirty="0" smtClean="0">
                <a:cs typeface="Arial" charset="0"/>
              </a:rPr>
              <a:t>Интернет</a:t>
            </a:r>
            <a:endParaRPr lang="ru-RU" sz="1400" b="1" dirty="0">
              <a:cs typeface="Arial" charset="0"/>
            </a:endParaRPr>
          </a:p>
        </p:txBody>
      </p:sp>
      <p:sp>
        <p:nvSpPr>
          <p:cNvPr id="51" name="Овал 50"/>
          <p:cNvSpPr>
            <a:spLocks noChangeAspect="1"/>
          </p:cNvSpPr>
          <p:nvPr/>
        </p:nvSpPr>
        <p:spPr>
          <a:xfrm>
            <a:off x="2114326" y="1855488"/>
            <a:ext cx="1080000" cy="1080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242</a:t>
            </a:r>
          </a:p>
        </p:txBody>
      </p:sp>
      <p:sp>
        <p:nvSpPr>
          <p:cNvPr id="52" name="Овал 51"/>
          <p:cNvSpPr>
            <a:spLocks noChangeAspect="1"/>
          </p:cNvSpPr>
          <p:nvPr/>
        </p:nvSpPr>
        <p:spPr>
          <a:xfrm>
            <a:off x="4258167" y="2008344"/>
            <a:ext cx="756000" cy="756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115</a:t>
            </a:r>
          </a:p>
        </p:txBody>
      </p:sp>
      <p:sp>
        <p:nvSpPr>
          <p:cNvPr id="53" name="Овал 52"/>
          <p:cNvSpPr>
            <a:spLocks noChangeAspect="1"/>
          </p:cNvSpPr>
          <p:nvPr/>
        </p:nvSpPr>
        <p:spPr>
          <a:xfrm>
            <a:off x="5855173" y="1936056"/>
            <a:ext cx="900000" cy="900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166</a:t>
            </a:r>
          </a:p>
        </p:txBody>
      </p:sp>
      <p:sp>
        <p:nvSpPr>
          <p:cNvPr id="54" name="Овал 53"/>
          <p:cNvSpPr>
            <a:spLocks noChangeAspect="1"/>
          </p:cNvSpPr>
          <p:nvPr/>
        </p:nvSpPr>
        <p:spPr>
          <a:xfrm>
            <a:off x="7374430" y="1765200"/>
            <a:ext cx="1224000" cy="1224000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307</a:t>
            </a:r>
          </a:p>
        </p:txBody>
      </p:sp>
    </p:spTree>
    <p:extLst>
      <p:ext uri="{BB962C8B-B14F-4D97-AF65-F5344CB8AC3E}">
        <p14:creationId xmlns:p14="http://schemas.microsoft.com/office/powerpoint/2010/main" val="1424355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«Живешь только дважды»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418B22-63C6-7F44-AB1A-6CA66961CD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22" y="1943731"/>
            <a:ext cx="908867" cy="908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6682" y="2775088"/>
            <a:ext cx="25061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MD </a:t>
            </a:r>
            <a:r>
              <a:rPr lang="ru-RU" sz="1400" dirty="0" smtClean="0"/>
              <a:t>Евгений Попов</a:t>
            </a: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1400" dirty="0" smtClean="0"/>
              <a:t>Custom business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100% WPP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57100" y="1152782"/>
            <a:ext cx="29373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50000"/>
              </a:lnSpc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MD </a:t>
            </a:r>
            <a:r>
              <a:rPr lang="ru-RU" b="0" dirty="0">
                <a:solidFill>
                  <a:schemeClr val="tx1"/>
                </a:solidFill>
              </a:rPr>
              <a:t>Руслан Тагиев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Media </a:t>
            </a:r>
            <a:r>
              <a:rPr lang="en-US" b="0" dirty="0" smtClean="0">
                <a:solidFill>
                  <a:schemeClr val="tx1"/>
                </a:solidFill>
              </a:rPr>
              <a:t>business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en-US" sz="1000" b="0" dirty="0" smtClean="0">
                <a:solidFill>
                  <a:schemeClr val="tx1"/>
                </a:solidFill>
              </a:rPr>
              <a:t>(</a:t>
            </a:r>
            <a:r>
              <a:rPr lang="en-US" sz="1000" b="0" dirty="0" err="1" smtClean="0">
                <a:solidFill>
                  <a:schemeClr val="tx1"/>
                </a:solidFill>
              </a:rPr>
              <a:t>Mediascope</a:t>
            </a:r>
            <a:r>
              <a:rPr lang="en-US" sz="1000" b="0" dirty="0" smtClean="0">
                <a:solidFill>
                  <a:schemeClr val="tx1"/>
                </a:solidFill>
              </a:rPr>
              <a:t> </a:t>
            </a:r>
            <a:r>
              <a:rPr lang="en-US" sz="1000" b="0" dirty="0">
                <a:solidFill>
                  <a:schemeClr val="tx1"/>
                </a:solidFill>
              </a:rPr>
              <a:t>+ </a:t>
            </a:r>
            <a:r>
              <a:rPr lang="en-US" sz="1000" b="0" dirty="0" err="1">
                <a:solidFill>
                  <a:schemeClr val="tx1"/>
                </a:solidFill>
              </a:rPr>
              <a:t>AdFact</a:t>
            </a:r>
            <a:r>
              <a:rPr lang="en-US" sz="1000" b="0" dirty="0">
                <a:solidFill>
                  <a:schemeClr val="tx1"/>
                </a:solidFill>
              </a:rPr>
              <a:t>)</a:t>
            </a:r>
          </a:p>
          <a:p>
            <a:r>
              <a:rPr lang="en-US" b="0" dirty="0">
                <a:solidFill>
                  <a:schemeClr val="tx1"/>
                </a:solidFill>
              </a:rPr>
              <a:t>20% WPP + 80% </a:t>
            </a:r>
            <a:r>
              <a:rPr lang="ru-RU" b="0" dirty="0">
                <a:solidFill>
                  <a:schemeClr val="tx1"/>
                </a:solidFill>
              </a:rPr>
              <a:t>ВЦИОМ-Медиа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37479" y="1674404"/>
            <a:ext cx="1352242" cy="1500332"/>
            <a:chOff x="3336100" y="1742330"/>
            <a:chExt cx="1807059" cy="1500332"/>
          </a:xfrm>
        </p:grpSpPr>
        <p:sp>
          <p:nvSpPr>
            <p:cNvPr id="14" name="TextBox 13"/>
            <p:cNvSpPr txBox="1"/>
            <p:nvPr/>
          </p:nvSpPr>
          <p:spPr>
            <a:xfrm>
              <a:off x="3336100" y="2177378"/>
              <a:ext cx="1238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Q3 2016</a:t>
              </a:r>
              <a:endParaRPr lang="ru-RU" sz="120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495160" y="1742330"/>
              <a:ext cx="0" cy="150033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495159" y="1742330"/>
              <a:ext cx="64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4495159" y="3242662"/>
              <a:ext cx="648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955160" y="1952496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A1919"/>
              </a:clrFrom>
              <a:clrTo>
                <a:srgbClr val="1A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65917" r="75769" b="11885"/>
          <a:stretch/>
        </p:blipFill>
        <p:spPr>
          <a:xfrm>
            <a:off x="2707844" y="1417583"/>
            <a:ext cx="1414284" cy="54000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284" y="3033320"/>
            <a:ext cx="1497600" cy="28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4" t="22233" r="48492" b="37375"/>
          <a:stretch/>
        </p:blipFill>
        <p:spPr>
          <a:xfrm>
            <a:off x="4571582" y="2755816"/>
            <a:ext cx="1080000" cy="1080000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50" t="7190" r="18196" b="57788"/>
          <a:stretch/>
        </p:blipFill>
        <p:spPr>
          <a:xfrm>
            <a:off x="4572000" y="1188683"/>
            <a:ext cx="1079582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6047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51556561"/>
              </p:ext>
            </p:extLst>
          </p:nvPr>
        </p:nvGraphicFramePr>
        <p:xfrm>
          <a:off x="358775" y="877888"/>
          <a:ext cx="8423275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mtClean="0"/>
              <a:t>WEB-Index, Москва и С.-Петербург, февраль 2017, среднесуточное время потребления среди населения указанного возраста. Данные по мобильному интернету без учета времени, проведенного в «оффлайновых» тематических группах.</a:t>
            </a:r>
          </a:p>
          <a:p>
            <a:r>
              <a:rPr lang="ru-RU" smtClean="0"/>
              <a:t>все)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Мск+СПб, среднесуточное время использования (минуты), в населении указанного возраста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Затраты времени на интернет в столицах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53791" y="3911539"/>
            <a:ext cx="856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123 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2614291" y="3911539"/>
            <a:ext cx="856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ru-RU" sz="1400" dirty="0" smtClean="0"/>
              <a:t>56</a:t>
            </a:r>
            <a:r>
              <a:rPr lang="en-US" sz="1400" dirty="0" smtClean="0"/>
              <a:t> 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116849" y="3911539"/>
            <a:ext cx="856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ru-RU" sz="1400" dirty="0" smtClean="0"/>
              <a:t>37</a:t>
            </a:r>
            <a:r>
              <a:rPr lang="en-US" sz="1400" dirty="0" smtClean="0"/>
              <a:t> 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5570588" y="3911539"/>
            <a:ext cx="856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ru-RU" sz="1400" dirty="0" smtClean="0"/>
              <a:t>08</a:t>
            </a:r>
            <a:r>
              <a:rPr lang="en-US" sz="1400" dirty="0" smtClean="0"/>
              <a:t> </a:t>
            </a:r>
            <a:r>
              <a:rPr lang="ru-RU" sz="1400" dirty="0" smtClean="0"/>
              <a:t>мин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35265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56329"/>
              </p:ext>
            </p:extLst>
          </p:nvPr>
        </p:nvGraphicFramePr>
        <p:xfrm>
          <a:off x="240308" y="1245009"/>
          <a:ext cx="8395692" cy="316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>
                <a:sym typeface="Helvetica Neue" charset="0"/>
              </a:rPr>
              <a:t>Источник: </a:t>
            </a:r>
            <a:r>
              <a:rPr lang="en-US" dirty="0" smtClean="0">
                <a:sym typeface="Helvetica Neue" charset="0"/>
              </a:rPr>
              <a:t>WEB-Index, </a:t>
            </a:r>
            <a:r>
              <a:rPr lang="ru-RU" dirty="0" smtClean="0">
                <a:sym typeface="Helvetica Neue" charset="0"/>
              </a:rPr>
              <a:t>Россия 700</a:t>
            </a:r>
            <a:r>
              <a:rPr lang="en-US" dirty="0" smtClean="0">
                <a:sym typeface="Helvetica Neue" charset="0"/>
              </a:rPr>
              <a:t>k+, </a:t>
            </a:r>
            <a:r>
              <a:rPr lang="ru-RU" dirty="0" smtClean="0">
                <a:sym typeface="Helvetica Neue" charset="0"/>
              </a:rPr>
              <a:t>Февраль 2017, 12-64 лет, </a:t>
            </a:r>
            <a:r>
              <a:rPr lang="en-US" dirty="0" smtClean="0">
                <a:sym typeface="Helvetica Neue" charset="0"/>
              </a:rPr>
              <a:t>Monthly Reach, </a:t>
            </a:r>
            <a:r>
              <a:rPr lang="ru-RU" dirty="0" err="1" smtClean="0">
                <a:sym typeface="Helvetica Neue" charset="0"/>
              </a:rPr>
              <a:t>млн.чел</a:t>
            </a:r>
            <a:r>
              <a:rPr lang="ru-RU" dirty="0" smtClean="0">
                <a:sym typeface="Helvetica Neue" charset="0"/>
              </a:rPr>
              <a:t>., учтены устройства на базе </a:t>
            </a:r>
            <a:r>
              <a:rPr lang="en-US" dirty="0" smtClean="0">
                <a:sym typeface="Helvetica Neue" charset="0"/>
              </a:rPr>
              <a:t>Android</a:t>
            </a:r>
            <a:endParaRPr lang="en-US" dirty="0">
              <a:sym typeface="Helvetica Neue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Россия 700</a:t>
            </a:r>
            <a:r>
              <a:rPr lang="en-US" dirty="0" smtClean="0"/>
              <a:t>k+</a:t>
            </a:r>
            <a:r>
              <a:rPr lang="ru-RU" dirty="0" smtClean="0"/>
              <a:t>,</a:t>
            </a:r>
            <a:r>
              <a:rPr lang="en-US" dirty="0" smtClean="0"/>
              <a:t> 12-64</a:t>
            </a:r>
            <a:r>
              <a:rPr lang="ru-RU" dirty="0" smtClean="0"/>
              <a:t>, Февраль</a:t>
            </a:r>
            <a:r>
              <a:rPr lang="en-US" dirty="0" smtClean="0"/>
              <a:t> 2017</a:t>
            </a:r>
            <a:r>
              <a:rPr lang="ru-RU" dirty="0" smtClean="0"/>
              <a:t>, </a:t>
            </a:r>
            <a:r>
              <a:rPr lang="en-US" dirty="0" smtClean="0"/>
              <a:t>Monthly Reach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Крупнейшие установленные приложения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39" name="Овал 38"/>
          <p:cNvSpPr>
            <a:spLocks/>
          </p:cNvSpPr>
          <p:nvPr/>
        </p:nvSpPr>
        <p:spPr>
          <a:xfrm>
            <a:off x="3612828" y="1123572"/>
            <a:ext cx="180000" cy="180000"/>
          </a:xfrm>
          <a:prstGeom prst="ellipse">
            <a:avLst/>
          </a:prstGeom>
          <a:noFill/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4" tIns="45717" rIns="91434" bIns="45717" rtlCol="0" anchor="t"/>
          <a:lstStyle/>
          <a:p>
            <a:pPr algn="ctr" defTabSz="685501" fontAlgn="base">
              <a:spcBef>
                <a:spcPct val="0"/>
              </a:spcBef>
              <a:spcAft>
                <a:spcPct val="0"/>
              </a:spcAft>
            </a:pPr>
            <a:endParaRPr lang="ru-RU" sz="1200" dirty="0" err="1">
              <a:solidFill>
                <a:prstClr val="white"/>
              </a:solidFill>
              <a:sym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52016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52974"/>
              </p:ext>
            </p:extLst>
          </p:nvPr>
        </p:nvGraphicFramePr>
        <p:xfrm>
          <a:off x="358597" y="1168203"/>
          <a:ext cx="8277403" cy="316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использования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989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62166"/>
              </p:ext>
            </p:extLst>
          </p:nvPr>
        </p:nvGraphicFramePr>
        <p:xfrm>
          <a:off x="240308" y="1245009"/>
          <a:ext cx="8395692" cy="316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85723"/>
              </p:ext>
            </p:extLst>
          </p:nvPr>
        </p:nvGraphicFramePr>
        <p:xfrm>
          <a:off x="3901003" y="1137937"/>
          <a:ext cx="4555756" cy="195580"/>
        </p:xfrm>
        <a:graphic>
          <a:graphicData uri="http://schemas.openxmlformats.org/drawingml/2006/table">
            <a:tbl>
              <a:tblPr/>
              <a:tblGrid>
                <a:gridCol w="2277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4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Установлено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и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спользуют</a:t>
                      </a:r>
                      <a:endParaRPr lang="uk-UA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Установлено, но не используют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>
                <a:sym typeface="Helvetica Neue" charset="0"/>
              </a:rPr>
              <a:t>Источник: </a:t>
            </a:r>
            <a:r>
              <a:rPr lang="en-US" dirty="0" smtClean="0">
                <a:sym typeface="Helvetica Neue" charset="0"/>
              </a:rPr>
              <a:t>WEB-Index, </a:t>
            </a:r>
            <a:r>
              <a:rPr lang="ru-RU" dirty="0" smtClean="0">
                <a:sym typeface="Helvetica Neue" charset="0"/>
              </a:rPr>
              <a:t>Россия 700</a:t>
            </a:r>
            <a:r>
              <a:rPr lang="en-US" dirty="0" smtClean="0">
                <a:sym typeface="Helvetica Neue" charset="0"/>
              </a:rPr>
              <a:t>k+, </a:t>
            </a:r>
            <a:r>
              <a:rPr lang="ru-RU" dirty="0" smtClean="0">
                <a:sym typeface="Helvetica Neue" charset="0"/>
              </a:rPr>
              <a:t>Февраль 2017, 12-64 лет, </a:t>
            </a:r>
            <a:r>
              <a:rPr lang="en-US" dirty="0" smtClean="0">
                <a:sym typeface="Helvetica Neue" charset="0"/>
              </a:rPr>
              <a:t>Monthly Reach, </a:t>
            </a:r>
            <a:r>
              <a:rPr lang="ru-RU" dirty="0" err="1" smtClean="0">
                <a:sym typeface="Helvetica Neue" charset="0"/>
              </a:rPr>
              <a:t>млн.чел</a:t>
            </a:r>
            <a:r>
              <a:rPr lang="ru-RU" dirty="0" smtClean="0">
                <a:sym typeface="Helvetica Neue" charset="0"/>
              </a:rPr>
              <a:t>., учтены устройства на базе </a:t>
            </a:r>
            <a:r>
              <a:rPr lang="en-US" dirty="0" smtClean="0">
                <a:sym typeface="Helvetica Neue" charset="0"/>
              </a:rPr>
              <a:t>Android</a:t>
            </a:r>
            <a:endParaRPr lang="en-US" dirty="0">
              <a:sym typeface="Helvetica Neue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ECCF772-5F86-044E-99BF-D2AA84DD6B0A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Россия 700</a:t>
            </a:r>
            <a:r>
              <a:rPr lang="en-US" dirty="0" smtClean="0"/>
              <a:t>k+</a:t>
            </a:r>
            <a:r>
              <a:rPr lang="ru-RU" dirty="0" smtClean="0"/>
              <a:t>,</a:t>
            </a:r>
            <a:r>
              <a:rPr lang="en-US" dirty="0" smtClean="0"/>
              <a:t> 12-64</a:t>
            </a:r>
            <a:r>
              <a:rPr lang="ru-RU" dirty="0" smtClean="0"/>
              <a:t>, Февраль</a:t>
            </a:r>
            <a:r>
              <a:rPr lang="en-US" dirty="0" smtClean="0"/>
              <a:t> 2017</a:t>
            </a:r>
            <a:r>
              <a:rPr lang="ru-RU" dirty="0" smtClean="0"/>
              <a:t>, </a:t>
            </a:r>
            <a:r>
              <a:rPr lang="en-US" dirty="0" smtClean="0"/>
              <a:t>Monthly Reach</a:t>
            </a:r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Крупнейшие установленные приложения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39" name="Овал 38"/>
          <p:cNvSpPr>
            <a:spLocks/>
          </p:cNvSpPr>
          <p:nvPr/>
        </p:nvSpPr>
        <p:spPr>
          <a:xfrm>
            <a:off x="3612828" y="1123572"/>
            <a:ext cx="180000" cy="180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4" tIns="45717" rIns="91434" bIns="45717" rtlCol="0" anchor="t"/>
          <a:lstStyle/>
          <a:p>
            <a:pPr algn="ctr" defTabSz="685501" fontAlgn="base">
              <a:spcBef>
                <a:spcPct val="0"/>
              </a:spcBef>
              <a:spcAft>
                <a:spcPct val="0"/>
              </a:spcAft>
            </a:pPr>
            <a:endParaRPr lang="ru-RU" sz="1200" dirty="0" err="1">
              <a:solidFill>
                <a:schemeClr val="accent1"/>
              </a:solidFill>
              <a:sym typeface="Futura Condensed"/>
            </a:endParaRPr>
          </a:p>
        </p:txBody>
      </p:sp>
      <p:sp>
        <p:nvSpPr>
          <p:cNvPr id="41" name="Овал 40"/>
          <p:cNvSpPr>
            <a:spLocks/>
          </p:cNvSpPr>
          <p:nvPr/>
        </p:nvSpPr>
        <p:spPr>
          <a:xfrm>
            <a:off x="5902759" y="1113032"/>
            <a:ext cx="180000" cy="18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4" tIns="45717" rIns="91434" bIns="45717" rtlCol="0" anchor="t"/>
          <a:lstStyle/>
          <a:p>
            <a:pPr algn="ctr" defTabSz="685501" fontAlgn="base">
              <a:spcBef>
                <a:spcPct val="0"/>
              </a:spcBef>
              <a:spcAft>
                <a:spcPct val="0"/>
              </a:spcAft>
            </a:pPr>
            <a:endParaRPr lang="ru-RU" sz="1200" dirty="0" err="1">
              <a:solidFill>
                <a:schemeClr val="accent1"/>
              </a:solidFill>
              <a:sym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783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876875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042843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И целого мира мало</a:t>
            </a:r>
            <a:endParaRPr lang="ru-RU" sz="4400" b="1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10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b="1" cap="all" spc="75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006</a:t>
            </a:r>
            <a:endParaRPr lang="ru-RU" sz="4400" b="1" cap="all" spc="75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18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uk-UA" smtClean="0"/>
              <a:pPr/>
              <a:t>34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Аудитория сайтов и приложений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0" dirty="0" smtClean="0">
                <a:solidFill>
                  <a:schemeClr val="bg2"/>
                </a:solidFill>
              </a:rPr>
              <a:t>Доступные данные</a:t>
            </a:r>
            <a:endParaRPr lang="ru-RU" sz="1400" b="0" dirty="0">
              <a:solidFill>
                <a:schemeClr val="bg2"/>
              </a:solidFill>
            </a:endParaRPr>
          </a:p>
        </p:txBody>
      </p:sp>
      <p:sp>
        <p:nvSpPr>
          <p:cNvPr id="23" name="Объект 17"/>
          <p:cNvSpPr txBox="1">
            <a:spLocks/>
          </p:cNvSpPr>
          <p:nvPr/>
        </p:nvSpPr>
        <p:spPr>
          <a:xfrm>
            <a:off x="4721356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 smtClean="0">
                <a:solidFill>
                  <a:schemeClr val="bg2"/>
                </a:solidFill>
              </a:rPr>
              <a:t>В планах с </a:t>
            </a:r>
            <a:r>
              <a:rPr lang="en-US" sz="1400" b="0" dirty="0" smtClean="0">
                <a:solidFill>
                  <a:schemeClr val="bg2"/>
                </a:solidFill>
              </a:rPr>
              <a:t>Q3 2017</a:t>
            </a:r>
            <a:endParaRPr lang="ru-RU" sz="1400" b="0" dirty="0">
              <a:solidFill>
                <a:schemeClr val="bg2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03025"/>
              </p:ext>
            </p:extLst>
          </p:nvPr>
        </p:nvGraphicFramePr>
        <p:xfrm>
          <a:off x="372977" y="1847634"/>
          <a:ext cx="357517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Desktop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Вся Россия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Mobile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приложения, и сайты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700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Кросс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700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671763"/>
              </p:ext>
            </p:extLst>
          </p:nvPr>
        </p:nvGraphicFramePr>
        <p:xfrm>
          <a:off x="4721357" y="1847634"/>
          <a:ext cx="357517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Mobile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Кросс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Города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67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uk-UA" smtClean="0"/>
              <a:pPr/>
              <a:t>35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Post-campaign</a:t>
            </a:r>
            <a:r>
              <a:rPr lang="ru-RU" dirty="0"/>
              <a:t> / Аудитория рекламных кампаний</a:t>
            </a: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631864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0" dirty="0" smtClean="0">
                <a:solidFill>
                  <a:schemeClr val="bg2"/>
                </a:solidFill>
              </a:rPr>
              <a:t>Доступные данные</a:t>
            </a:r>
            <a:endParaRPr lang="ru-RU" sz="1400" b="0" dirty="0">
              <a:solidFill>
                <a:schemeClr val="bg2"/>
              </a:solidFill>
            </a:endParaRPr>
          </a:p>
        </p:txBody>
      </p:sp>
      <p:sp>
        <p:nvSpPr>
          <p:cNvPr id="23" name="Объект 17"/>
          <p:cNvSpPr txBox="1">
            <a:spLocks/>
          </p:cNvSpPr>
          <p:nvPr/>
        </p:nvSpPr>
        <p:spPr>
          <a:xfrm>
            <a:off x="4721356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chemeClr val="bg2"/>
                </a:solidFill>
              </a:rPr>
              <a:t>Планы </a:t>
            </a:r>
            <a:r>
              <a:rPr lang="en-US" sz="1400" b="0" dirty="0">
                <a:solidFill>
                  <a:schemeClr val="bg2"/>
                </a:solidFill>
              </a:rPr>
              <a:t>2017</a:t>
            </a:r>
            <a:r>
              <a:rPr lang="ru-RU" sz="1400" b="0" dirty="0">
                <a:solidFill>
                  <a:schemeClr val="bg2"/>
                </a:solidFill>
              </a:rPr>
              <a:t>-2018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00401"/>
              </p:ext>
            </p:extLst>
          </p:nvPr>
        </p:nvGraphicFramePr>
        <p:xfrm>
          <a:off x="372977" y="1847634"/>
          <a:ext cx="3782334" cy="264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5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Люди, а не уники счетчика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735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883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Совокупная аудитория</a:t>
                      </a:r>
                      <a:endParaRPr lang="en-US" sz="1200" b="1" dirty="0" smtClean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TV + 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k+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Кампании в </a:t>
                      </a:r>
                      <a:r>
                        <a:rPr lang="en-US" sz="1200" b="1" dirty="0" smtClean="0"/>
                        <a:t>Mobile App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Тестовые данные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20655"/>
              </p:ext>
            </p:extLst>
          </p:nvPr>
        </p:nvGraphicFramePr>
        <p:xfrm>
          <a:off x="4721357" y="1847634"/>
          <a:ext cx="3575172" cy="2581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Кампании в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Mobile App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Коммерческая поставка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84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Кампании в </a:t>
                      </a:r>
                      <a:r>
                        <a:rPr lang="en-US" sz="1200" b="1" dirty="0" smtClean="0"/>
                        <a:t>Mobile Web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профиль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Совокупная аудитория кампаний</a:t>
                      </a:r>
                      <a:endParaRPr lang="en-US" sz="1200" b="1" dirty="0" smtClean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Весь интернет =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App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Mobile Web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TV +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Весь интернет 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508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772-5F86-044E-99BF-D2AA84DD6B0A}" type="slidenum">
              <a:rPr lang="uk-UA" smtClean="0"/>
              <a:pPr/>
              <a:t>36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/>
              <a:t>НАПРАВЛЕНИЕ </a:t>
            </a:r>
            <a:r>
              <a:rPr lang="en-US" dirty="0"/>
              <a:t>WEB INDEX</a:t>
            </a:r>
            <a:endParaRPr lang="ru-RU" dirty="0"/>
          </a:p>
        </p:txBody>
      </p:sp>
      <p:sp>
        <p:nvSpPr>
          <p:cNvPr id="22" name="Объект 14"/>
          <p:cNvSpPr txBox="1">
            <a:spLocks/>
          </p:cNvSpPr>
          <p:nvPr/>
        </p:nvSpPr>
        <p:spPr>
          <a:xfrm>
            <a:off x="372977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1400" b="0" dirty="0" smtClean="0">
                <a:solidFill>
                  <a:schemeClr val="bg2"/>
                </a:solidFill>
              </a:rPr>
              <a:t>Доступные данные</a:t>
            </a:r>
            <a:endParaRPr lang="ru-RU" sz="1400" b="0" dirty="0">
              <a:solidFill>
                <a:schemeClr val="bg2"/>
              </a:solidFill>
            </a:endParaRPr>
          </a:p>
        </p:txBody>
      </p:sp>
      <p:sp>
        <p:nvSpPr>
          <p:cNvPr id="23" name="Объект 17"/>
          <p:cNvSpPr txBox="1">
            <a:spLocks/>
          </p:cNvSpPr>
          <p:nvPr/>
        </p:nvSpPr>
        <p:spPr>
          <a:xfrm>
            <a:off x="4721356" y="1285014"/>
            <a:ext cx="3500603" cy="4887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None/>
              <a:defRPr lang="ru-RU" sz="2000" b="1" i="0" kern="12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214308" indent="-214308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675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434568" indent="-19883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Char char="▷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 smtClean="0">
                <a:solidFill>
                  <a:schemeClr val="bg2"/>
                </a:solidFill>
              </a:rPr>
              <a:t>Планы </a:t>
            </a:r>
            <a:r>
              <a:rPr lang="en-US" sz="1400" b="0" dirty="0" smtClean="0">
                <a:solidFill>
                  <a:schemeClr val="bg2"/>
                </a:solidFill>
              </a:rPr>
              <a:t>2017</a:t>
            </a:r>
            <a:r>
              <a:rPr lang="ru-RU" sz="1400" b="0" dirty="0" smtClean="0">
                <a:solidFill>
                  <a:schemeClr val="bg2"/>
                </a:solidFill>
              </a:rPr>
              <a:t>-2018</a:t>
            </a:r>
            <a:endParaRPr lang="ru-RU" sz="1400" b="0" dirty="0">
              <a:solidFill>
                <a:schemeClr val="bg2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50997"/>
              </p:ext>
            </p:extLst>
          </p:nvPr>
        </p:nvGraphicFramePr>
        <p:xfrm>
          <a:off x="372977" y="1847634"/>
          <a:ext cx="3575172" cy="25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391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 видео плееров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со счетчиком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Mediascope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Desktop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Россия 100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видео рекламы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 выхода с точностью до дня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Список крупнейших рекламодателей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In-stream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out-stream video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Desktop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67952"/>
              </p:ext>
            </p:extLst>
          </p:nvPr>
        </p:nvGraphicFramePr>
        <p:xfrm>
          <a:off x="4721357" y="1847634"/>
          <a:ext cx="3575172" cy="178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7612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Аудитория видео плееров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плееры, а не только тегированные</a:t>
                      </a:r>
                    </a:p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Вся Россия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видео рекламы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03225" marR="0" lvl="0" indent="-392113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Аудиторные данные по 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in-stream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видеорекламе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Tx/>
                        <a:buFont typeface=".PingFangSC-Regular" charset="-122"/>
                        <a:buChar char="◎"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58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  ИЗ РОССИИ С ЛЮБОВЬЮ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31494" y="4639593"/>
            <a:ext cx="2372810" cy="327397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858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287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hlinkClick r:id="rId4"/>
              </a:rPr>
              <a:t>WWW.mediascope.net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31493" y="4358283"/>
            <a:ext cx="2180251" cy="360000"/>
          </a:xfrm>
          <a:prstGeom prst="rect">
            <a:avLst/>
          </a:prstGeom>
        </p:spPr>
        <p:txBody>
          <a:bodyPr/>
          <a:lstStyle>
            <a:lvl1pPr marL="36000" indent="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ru-RU" sz="1800" b="0" i="0" kern="1200" cap="all" spc="75" baseline="0" smtClean="0">
                <a:solidFill>
                  <a:schemeClr val="tx2">
                    <a:lumMod val="50000"/>
                  </a:schemeClr>
                </a:solidFill>
                <a:latin typeface="+mj-lt"/>
                <a:ea typeface="Futura Medium" charset="0"/>
                <a:cs typeface="Futura Medium" charset="0"/>
              </a:defRPr>
            </a:lvl1pPr>
            <a:lvl2pPr marL="342900" indent="0" algn="l" defTabSz="342892" rtl="0" eaLnBrk="1" latinLnBrk="0" hangingPunct="1">
              <a:lnSpc>
                <a:spcPct val="100000"/>
              </a:lnSpc>
              <a:spcBef>
                <a:spcPts val="450"/>
              </a:spcBef>
              <a:buFont typeface="Arial" charset="0"/>
              <a:buNone/>
              <a:defRPr sz="15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6858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Lucida Grande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287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371600" indent="0" algn="l" defTabSz="342892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kern="1200" baseline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1714500" indent="0" algn="l" defTabSz="342892" rtl="0" eaLnBrk="1" latinLnBrk="0" hangingPunct="1">
              <a:lnSpc>
                <a:spcPct val="100000"/>
              </a:lnSpc>
              <a:spcBef>
                <a:spcPts val="1200"/>
              </a:spcBef>
              <a:buFont typeface=".HiraKakuInterface-W3" charset="-128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342892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Михаил </a:t>
            </a:r>
            <a:r>
              <a:rPr lang="ru-RU" sz="1400" dirty="0" err="1" smtClean="0">
                <a:solidFill>
                  <a:schemeClr val="tx1"/>
                </a:solidFill>
              </a:rPr>
              <a:t>райбман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000" y="751261"/>
            <a:ext cx="3600000" cy="3600000"/>
          </a:xfrm>
          <a:prstGeom prst="ellipse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0" y="1608754"/>
            <a:ext cx="9143999" cy="2364312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ctr"/>
            <a:r>
              <a:rPr lang="en-US" sz="8000" b="1" dirty="0" smtClean="0">
                <a:solidFill>
                  <a:schemeClr val="accent3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To be continued</a:t>
            </a:r>
            <a:endParaRPr lang="ru-RU" sz="8000" b="1" dirty="0">
              <a:solidFill>
                <a:schemeClr val="accent3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274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18B22-63C6-7F44-AB1A-6CA66961CDC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en-US" sz="1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400" dirty="0" smtClean="0"/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Телеизмерения</a:t>
            </a:r>
            <a:r>
              <a:rPr lang="en-US" sz="1400" b="0" dirty="0" smtClean="0"/>
              <a:t> (TV Index </a:t>
            </a:r>
            <a:r>
              <a:rPr lang="ru-RU" sz="1400" b="0" dirty="0" smtClean="0"/>
              <a:t>и др.)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Web </a:t>
            </a:r>
            <a:r>
              <a:rPr lang="en-US" sz="1400" b="0" dirty="0"/>
              <a:t>Index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NRS</a:t>
            </a:r>
            <a:endParaRPr lang="en-US" sz="1400" b="0" dirty="0"/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Radio </a:t>
            </a:r>
            <a:r>
              <a:rPr lang="en-US" sz="1400" b="0" dirty="0"/>
              <a:t>Index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TGI </a:t>
            </a:r>
            <a:r>
              <a:rPr lang="en-US" sz="1400" b="0" dirty="0"/>
              <a:t>(</a:t>
            </a:r>
            <a:r>
              <a:rPr lang="ru-RU" sz="1400" b="0" dirty="0"/>
              <a:t>продажи агентствам)</a:t>
            </a:r>
            <a:endParaRPr lang="en-US" sz="1400" b="0" dirty="0"/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Media </a:t>
            </a:r>
            <a:r>
              <a:rPr lang="en-US" sz="1400" b="0" dirty="0"/>
              <a:t>Intelligence</a:t>
            </a:r>
            <a:endParaRPr lang="ru-RU" sz="1400" b="0" dirty="0"/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Custom </a:t>
            </a:r>
            <a:r>
              <a:rPr lang="en-US" sz="1400" b="0" dirty="0"/>
              <a:t>media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sz="1800" dirty="0" smtClean="0"/>
          </a:p>
          <a:p>
            <a:endParaRPr lang="en-US" sz="1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/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Заказные </a:t>
            </a:r>
            <a:r>
              <a:rPr lang="ru-RU" sz="1400" b="0" dirty="0"/>
              <a:t>проекты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</a:t>
            </a:r>
            <a:r>
              <a:rPr lang="en-US" sz="1400" b="0" dirty="0" smtClean="0"/>
              <a:t>TGI</a:t>
            </a:r>
            <a:r>
              <a:rPr lang="ru-RU" sz="1400" b="0" dirty="0" smtClean="0"/>
              <a:t> </a:t>
            </a:r>
            <a:r>
              <a:rPr lang="ru-RU" sz="1400" b="0" dirty="0"/>
              <a:t>(</a:t>
            </a:r>
            <a:r>
              <a:rPr lang="ru-RU" sz="1400" b="0" dirty="0" err="1"/>
              <a:t>продакшн</a:t>
            </a:r>
            <a:r>
              <a:rPr lang="ru-RU" sz="1400" b="0" dirty="0"/>
              <a:t>, продажи рекламодателям)</a:t>
            </a:r>
          </a:p>
          <a:p>
            <a:pPr marL="285750" indent="-285750">
              <a:buBlip>
                <a:blip r:embed="rId3"/>
              </a:buBlip>
            </a:pPr>
            <a:r>
              <a:rPr lang="ru-RU" sz="1400" b="0" dirty="0" smtClean="0"/>
              <a:t> Поля </a:t>
            </a:r>
            <a:r>
              <a:rPr lang="en-US" sz="1400" b="0" dirty="0" err="1"/>
              <a:t>Mediascope</a:t>
            </a:r>
            <a:endParaRPr lang="en-US" sz="1400" b="0" dirty="0"/>
          </a:p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Джентельменский набор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8597" y="3822021"/>
            <a:ext cx="3815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Вся команда, занимавшаяся медиа проектами, осталась в </a:t>
            </a:r>
            <a:r>
              <a:rPr lang="en-US" sz="1400" dirty="0" err="1"/>
              <a:t>Mediascope</a:t>
            </a:r>
            <a:endParaRPr lang="en-US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1A1919"/>
              </a:clrFrom>
              <a:clrTo>
                <a:srgbClr val="1A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65917" r="75769" b="11885"/>
          <a:stretch/>
        </p:blipFill>
        <p:spPr>
          <a:xfrm>
            <a:off x="358597" y="993083"/>
            <a:ext cx="1414284" cy="54000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19" y="1175409"/>
            <a:ext cx="1497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2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/>
              <a:t>Не тайная</a:t>
            </a:r>
            <a:r>
              <a:rPr lang="ru-RU" dirty="0"/>
              <a:t>,</a:t>
            </a:r>
            <a:r>
              <a:rPr lang="ru-RU" dirty="0" smtClean="0"/>
              <a:t> не служба и не Её Величества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ru-RU" dirty="0"/>
              <a:t>АО «</a:t>
            </a:r>
            <a:r>
              <a:rPr lang="ru-RU" dirty="0" err="1"/>
              <a:t>Медиаскоп</a:t>
            </a:r>
            <a:r>
              <a:rPr lang="ru-RU" dirty="0"/>
              <a:t>»</a:t>
            </a:r>
            <a:r>
              <a:rPr lang="en-US" dirty="0"/>
              <a:t> -</a:t>
            </a:r>
            <a:r>
              <a:rPr lang="ru-RU" dirty="0"/>
              <a:t> не </a:t>
            </a:r>
            <a:r>
              <a:rPr lang="ru-RU" dirty="0" smtClean="0"/>
              <a:t>госкомпания</a:t>
            </a:r>
          </a:p>
          <a:p>
            <a:pPr lvl="2"/>
            <a:r>
              <a:rPr lang="ru-RU" dirty="0" smtClean="0"/>
              <a:t>Мы не получаем дотации из бюджета</a:t>
            </a:r>
          </a:p>
          <a:p>
            <a:pPr lvl="2"/>
            <a:r>
              <a:rPr lang="ru-RU" dirty="0" smtClean="0"/>
              <a:t>Мы – коммерческая компания, которая зарабатывает сама</a:t>
            </a:r>
          </a:p>
          <a:p>
            <a:pPr lvl="2"/>
            <a:r>
              <a:rPr lang="ru-RU" dirty="0" smtClean="0"/>
              <a:t>Мы – компания с участием государственного капитала через три юридических лица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418B22-63C6-7F44-AB1A-6CA66961CDC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23615" y="3111146"/>
            <a:ext cx="1654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smtClean="0"/>
              <a:t>ВЦИОМ-Медиа</a:t>
            </a:r>
            <a:endParaRPr lang="ru-RU" sz="1600"/>
          </a:p>
        </p:txBody>
      </p:sp>
      <p:sp>
        <p:nvSpPr>
          <p:cNvPr id="12" name="TextBox 11"/>
          <p:cNvSpPr txBox="1"/>
          <p:nvPr/>
        </p:nvSpPr>
        <p:spPr>
          <a:xfrm>
            <a:off x="3443818" y="292648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≠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73874" y="2926480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≠</a:t>
            </a:r>
            <a:endParaRPr lang="ru-RU" sz="40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560716" y="3172423"/>
            <a:ext cx="343760" cy="216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1A1919"/>
              </a:clrFrom>
              <a:clrTo>
                <a:srgbClr val="1A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65917" r="75769" b="11885"/>
          <a:stretch/>
        </p:blipFill>
        <p:spPr>
          <a:xfrm>
            <a:off x="6336756" y="3010423"/>
            <a:ext cx="1414284" cy="5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147" y="2866423"/>
            <a:ext cx="828000" cy="82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52" y="2902423"/>
            <a:ext cx="67188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Резидентура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ru-RU" dirty="0" smtClean="0"/>
              <a:t>Компанией </a:t>
            </a:r>
            <a:r>
              <a:rPr lang="en-US" dirty="0" err="1" smtClean="0"/>
              <a:t>Mediascope</a:t>
            </a:r>
            <a:r>
              <a:rPr lang="ru-RU" dirty="0" smtClean="0"/>
              <a:t> в оперативном режиме управляют генеральный директор Руслан Тагиев и топ-менеджеры, состав которых не изменился</a:t>
            </a:r>
          </a:p>
          <a:p>
            <a:pPr lvl="1"/>
            <a:r>
              <a:rPr lang="ru-RU" dirty="0" smtClean="0"/>
              <a:t>Все стратегические решения принимает Совет директоров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0418B22-63C6-7F44-AB1A-6CA66961CD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Content Placeholder 11"/>
          <p:cNvSpPr txBox="1">
            <a:spLocks/>
          </p:cNvSpPr>
          <p:nvPr/>
        </p:nvSpPr>
        <p:spPr bwMode="gray">
          <a:xfrm>
            <a:off x="759384" y="3137834"/>
            <a:ext cx="972000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chemeClr val="tx1"/>
                </a:solidFill>
              </a:rPr>
              <a:t>001</a:t>
            </a:r>
          </a:p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ru-RU" sz="1000" b="1" dirty="0" err="1" smtClean="0">
                <a:solidFill>
                  <a:schemeClr val="accent1"/>
                </a:solidFill>
              </a:rPr>
              <a:t>Анжело</a:t>
            </a:r>
            <a:r>
              <a:rPr lang="ru-RU" sz="1000" b="1" dirty="0" smtClean="0">
                <a:solidFill>
                  <a:schemeClr val="accent1"/>
                </a:solidFill>
              </a:rPr>
              <a:t> </a:t>
            </a:r>
            <a:br>
              <a:rPr lang="ru-RU" sz="1000" b="1" dirty="0" smtClean="0">
                <a:solidFill>
                  <a:schemeClr val="accent1"/>
                </a:solidFill>
              </a:rPr>
            </a:br>
            <a:r>
              <a:rPr lang="ru-RU" sz="1000" b="1" dirty="0" err="1" smtClean="0">
                <a:solidFill>
                  <a:schemeClr val="accent1"/>
                </a:solidFill>
              </a:rPr>
              <a:t>Кодиньони</a:t>
            </a:r>
            <a:endParaRPr lang="ru-RU" sz="1000" b="1" dirty="0" smtClean="0">
              <a:solidFill>
                <a:schemeClr val="accent1"/>
              </a:solidFill>
            </a:endParaRPr>
          </a:p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Председатель </a:t>
            </a:r>
            <a:r>
              <a:rPr lang="ru-RU" sz="1000" dirty="0" smtClean="0">
                <a:solidFill>
                  <a:schemeClr val="tx1"/>
                </a:solidFill>
              </a:rPr>
              <a:t/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Совета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директоров</a:t>
            </a: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 bwMode="gray">
          <a:xfrm>
            <a:off x="4085492" y="3137834"/>
            <a:ext cx="972000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002</a:t>
            </a:r>
          </a:p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accent1"/>
                </a:solidFill>
              </a:rPr>
              <a:t>Алексей </a:t>
            </a:r>
            <a:br>
              <a:rPr lang="ru-RU" sz="1000" b="1" dirty="0" smtClean="0">
                <a:solidFill>
                  <a:schemeClr val="accent1"/>
                </a:solidFill>
              </a:rPr>
            </a:br>
            <a:r>
              <a:rPr lang="ru-RU" sz="1000" b="1" dirty="0" smtClean="0">
                <a:solidFill>
                  <a:schemeClr val="accent1"/>
                </a:solidFill>
              </a:rPr>
              <a:t>Малинин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pPr>
              <a:spcBef>
                <a:spcPts val="384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Генеральный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директор </a:t>
            </a:r>
            <a:r>
              <a:rPr lang="ru-RU" sz="1000" dirty="0">
                <a:solidFill>
                  <a:schemeClr val="tx1"/>
                </a:solidFill>
              </a:rPr>
              <a:t>ВЦИОМ</a:t>
            </a:r>
            <a:r>
              <a:rPr lang="en-US" sz="1000" dirty="0">
                <a:solidFill>
                  <a:schemeClr val="tx1"/>
                </a:solidFill>
              </a:rPr>
              <a:t>-</a:t>
            </a:r>
            <a:r>
              <a:rPr lang="ru-RU" sz="1000" dirty="0" smtClean="0">
                <a:solidFill>
                  <a:schemeClr val="tx1"/>
                </a:solidFill>
              </a:rPr>
              <a:t>Медиа</a:t>
            </a: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 bwMode="gray">
          <a:xfrm>
            <a:off x="7442379" y="3137833"/>
            <a:ext cx="972000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004</a:t>
            </a:r>
          </a:p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accent1"/>
                </a:solidFill>
              </a:rPr>
              <a:t>Наталья </a:t>
            </a:r>
            <a:br>
              <a:rPr lang="ru-RU" sz="1000" b="1" dirty="0" smtClean="0">
                <a:solidFill>
                  <a:schemeClr val="accent1"/>
                </a:solidFill>
              </a:rPr>
            </a:br>
            <a:r>
              <a:rPr lang="ru-RU" sz="1000" b="1" dirty="0" smtClean="0">
                <a:solidFill>
                  <a:schemeClr val="accent1"/>
                </a:solidFill>
              </a:rPr>
              <a:t>Яковлева </a:t>
            </a:r>
            <a:endParaRPr lang="en-US" sz="1000" b="1" dirty="0">
              <a:solidFill>
                <a:schemeClr val="accent1"/>
              </a:solidFill>
            </a:endParaRPr>
          </a:p>
          <a:p>
            <a:pPr>
              <a:spcBef>
                <a:spcPts val="384"/>
              </a:spcBef>
            </a:pPr>
            <a:r>
              <a:rPr lang="ru-RU" sz="1000" dirty="0">
                <a:solidFill>
                  <a:schemeClr val="tx1"/>
                </a:solidFill>
              </a:rPr>
              <a:t>Н</a:t>
            </a:r>
            <a:r>
              <a:rPr lang="ru-RU" sz="1000" dirty="0" smtClean="0">
                <a:solidFill>
                  <a:schemeClr val="tx1"/>
                </a:solidFill>
              </a:rPr>
              <a:t>езависимый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ru-RU" sz="1000" dirty="0" smtClean="0">
                <a:solidFill>
                  <a:schemeClr val="tx1"/>
                </a:solidFill>
              </a:rPr>
              <a:t>директор </a:t>
            </a:r>
          </a:p>
        </p:txBody>
      </p:sp>
      <p:sp>
        <p:nvSpPr>
          <p:cNvPr id="16" name="Content Placeholder 11"/>
          <p:cNvSpPr txBox="1">
            <a:spLocks/>
          </p:cNvSpPr>
          <p:nvPr/>
        </p:nvSpPr>
        <p:spPr bwMode="gray">
          <a:xfrm>
            <a:off x="5760818" y="3137834"/>
            <a:ext cx="972000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252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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508000" indent="-255588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760413" indent="-2524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n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003</a:t>
            </a:r>
          </a:p>
          <a:p>
            <a:pPr>
              <a:spcBef>
                <a:spcPts val="384"/>
              </a:spcBef>
            </a:pPr>
            <a:r>
              <a:rPr lang="ru-RU" sz="1000" b="1" dirty="0" smtClean="0">
                <a:solidFill>
                  <a:schemeClr val="accent1"/>
                </a:solidFill>
              </a:rPr>
              <a:t>Лада </a:t>
            </a:r>
            <a:br>
              <a:rPr lang="ru-RU" sz="1000" b="1" dirty="0" smtClean="0">
                <a:solidFill>
                  <a:schemeClr val="accent1"/>
                </a:solidFill>
              </a:rPr>
            </a:br>
            <a:r>
              <a:rPr lang="ru-RU" sz="1000" b="1" dirty="0" err="1" smtClean="0">
                <a:solidFill>
                  <a:schemeClr val="accent1"/>
                </a:solidFill>
              </a:rPr>
              <a:t>Кудрова</a:t>
            </a:r>
            <a:endParaRPr lang="en-US" sz="1000" b="1" dirty="0" smtClean="0">
              <a:solidFill>
                <a:schemeClr val="accent1"/>
              </a:solidFill>
            </a:endParaRPr>
          </a:p>
          <a:p>
            <a:pPr>
              <a:spcBef>
                <a:spcPts val="384"/>
              </a:spcBef>
            </a:pPr>
            <a:r>
              <a:rPr lang="ru-RU" sz="1000" dirty="0">
                <a:solidFill>
                  <a:schemeClr val="tx1"/>
                </a:solidFill>
              </a:rPr>
              <a:t>П</a:t>
            </a:r>
            <a:r>
              <a:rPr lang="ru-RU" sz="1000" dirty="0" smtClean="0">
                <a:solidFill>
                  <a:schemeClr val="tx1"/>
                </a:solidFill>
              </a:rPr>
              <a:t>редставитель </a:t>
            </a:r>
            <a:br>
              <a:rPr lang="ru-RU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WPP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32500" r="64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23" t="6989" r="31544" b="4867"/>
          <a:stretch/>
        </p:blipFill>
        <p:spPr>
          <a:xfrm>
            <a:off x="2343569" y="1902454"/>
            <a:ext cx="48929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100000" l="22600" r="81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882" r="25191"/>
          <a:stretch/>
        </p:blipFill>
        <p:spPr>
          <a:xfrm>
            <a:off x="7442379" y="1902454"/>
            <a:ext cx="539209" cy="108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63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307" y="1902454"/>
            <a:ext cx="388349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4" r="33748"/>
          <a:stretch/>
        </p:blipFill>
        <p:spPr>
          <a:xfrm>
            <a:off x="4040615" y="1902454"/>
            <a:ext cx="345038" cy="1080000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2400058" y="3137833"/>
            <a:ext cx="986003" cy="864001"/>
            <a:chOff x="2400058" y="3137833"/>
            <a:chExt cx="986003" cy="864001"/>
          </a:xfrm>
        </p:grpSpPr>
        <p:sp>
          <p:nvSpPr>
            <p:cNvPr id="13" name="Content Placeholder 11"/>
            <p:cNvSpPr txBox="1">
              <a:spLocks/>
            </p:cNvSpPr>
            <p:nvPr/>
          </p:nvSpPr>
          <p:spPr bwMode="gray">
            <a:xfrm>
              <a:off x="2414061" y="3137834"/>
              <a:ext cx="972000" cy="86400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b="1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252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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508000" indent="-255588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760413" indent="-252413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n"/>
                <a:defRPr sz="16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84"/>
                </a:spcBef>
                <a:spcAft>
                  <a:spcPts val="0"/>
                </a:spcAft>
              </a:pPr>
              <a:endParaRPr lang="ru-RU" sz="1000" b="1" dirty="0">
                <a:solidFill>
                  <a:schemeClr val="tx1"/>
                </a:solidFill>
              </a:endParaRPr>
            </a:p>
            <a:p>
              <a:pPr>
                <a:spcBef>
                  <a:spcPts val="384"/>
                </a:spcBef>
                <a:spcAft>
                  <a:spcPts val="0"/>
                </a:spcAft>
              </a:pPr>
              <a:r>
                <a:rPr lang="ru-RU" sz="1000" b="1" dirty="0" smtClean="0">
                  <a:solidFill>
                    <a:schemeClr val="accent1"/>
                  </a:solidFill>
                </a:rPr>
                <a:t>Руслан </a:t>
              </a:r>
              <a:br>
                <a:rPr lang="ru-RU" sz="1000" b="1" dirty="0" smtClean="0">
                  <a:solidFill>
                    <a:schemeClr val="accent1"/>
                  </a:solidFill>
                </a:rPr>
              </a:br>
              <a:r>
                <a:rPr lang="ru-RU" sz="1000" b="1" dirty="0" smtClean="0">
                  <a:solidFill>
                    <a:schemeClr val="accent1"/>
                  </a:solidFill>
                </a:rPr>
                <a:t>Тагиев</a:t>
              </a:r>
            </a:p>
            <a:p>
              <a:pPr>
                <a:spcBef>
                  <a:spcPts val="384"/>
                </a:spcBef>
                <a:spcAft>
                  <a:spcPts val="0"/>
                </a:spcAft>
              </a:pPr>
              <a:r>
                <a:rPr lang="en-US" sz="1000" dirty="0" smtClean="0">
                  <a:solidFill>
                    <a:schemeClr val="tx1"/>
                  </a:solidFill>
                </a:rPr>
                <a:t>CEO </a:t>
              </a:r>
              <a:r>
                <a:rPr lang="ru-RU" sz="1000" dirty="0" smtClean="0">
                  <a:solidFill>
                    <a:schemeClr val="tx1"/>
                  </a:solidFill>
                </a:rPr>
                <a:t/>
              </a:r>
              <a:br>
                <a:rPr lang="ru-RU" sz="1000" dirty="0" smtClean="0">
                  <a:solidFill>
                    <a:schemeClr val="tx1"/>
                  </a:solidFill>
                </a:rPr>
              </a:br>
              <a:r>
                <a:rPr lang="en-US" sz="1000" dirty="0" err="1" smtClean="0">
                  <a:solidFill>
                    <a:schemeClr val="tx1"/>
                  </a:solidFill>
                </a:rPr>
                <a:t>Mediascope</a:t>
              </a:r>
              <a:endParaRPr lang="ru-RU" sz="10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7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0058" y="3137833"/>
              <a:ext cx="517296" cy="167499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40381" r="59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110" r="39162"/>
          <a:stretch/>
        </p:blipFill>
        <p:spPr>
          <a:xfrm>
            <a:off x="756790" y="1902454"/>
            <a:ext cx="37902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9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750300" y="4784725"/>
            <a:ext cx="393700" cy="214313"/>
          </a:xfrm>
        </p:spPr>
        <p:txBody>
          <a:bodyPr/>
          <a:lstStyle/>
          <a:p>
            <a:fld id="{0ECCF772-5F86-044E-99BF-D2AA84DD6B0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34" t="20741" r="24537" b="12346"/>
          <a:stretch/>
        </p:blipFill>
        <p:spPr>
          <a:xfrm>
            <a:off x="3876875" y="0"/>
            <a:ext cx="6054525" cy="5143500"/>
          </a:xfrm>
          <a:prstGeom prst="rect">
            <a:avLst/>
          </a:prstGeom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113356" y="1080198"/>
            <a:ext cx="5042843" cy="2983103"/>
          </a:xfrm>
          <a:prstGeom prst="rect">
            <a:avLst/>
          </a:prstGeom>
        </p:spPr>
        <p:txBody>
          <a:bodyPr vert="horz" lIns="277200" tIns="208800" rIns="277200" bIns="0" rtlCol="0" anchor="b">
            <a:noAutofit/>
          </a:bodyPr>
          <a:lstStyle>
            <a:lvl1pPr marL="36000" algn="r" defTabSz="34289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 b="0" i="0" kern="1200" cap="all" spc="75" baseline="0">
                <a:solidFill>
                  <a:schemeClr val="bg2"/>
                </a:solidFill>
                <a:latin typeface="+mj-lt"/>
                <a:ea typeface="Futura Medium" charset="0"/>
                <a:cs typeface="Futura Medium" charset="0"/>
              </a:defRPr>
            </a:lvl1pPr>
          </a:lstStyle>
          <a:p>
            <a:pPr algn="l"/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Из </a:t>
            </a:r>
            <a:r>
              <a:rPr lang="ru-RU" sz="4400" b="1" dirty="0" err="1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россии</a:t>
            </a:r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 </a:t>
            </a:r>
            <a:b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</a:br>
            <a:r>
              <a:rPr lang="ru-RU" sz="4400" b="1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с любовью</a:t>
            </a:r>
            <a:endParaRPr lang="ru-RU" sz="4400" b="1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631" y="514626"/>
            <a:ext cx="1120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defTabSz="342892"/>
            <a:r>
              <a:rPr lang="ru-RU" sz="4400" b="1" cap="all" spc="75" dirty="0" smtClean="0">
                <a:solidFill>
                  <a:schemeClr val="accent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Geneva" charset="0"/>
              </a:rPr>
              <a:t>002</a:t>
            </a:r>
            <a:endParaRPr lang="ru-RU" sz="4400" b="1" cap="all" spc="75" dirty="0">
              <a:solidFill>
                <a:schemeClr val="accent1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Geneva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1800" y="1445101"/>
            <a:ext cx="3960000" cy="0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56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8</a:t>
            </a:fld>
            <a:endParaRPr lang="en-AU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45986886"/>
              </p:ext>
            </p:extLst>
          </p:nvPr>
        </p:nvGraphicFramePr>
        <p:xfrm>
          <a:off x="294767" y="1833652"/>
          <a:ext cx="4139446" cy="166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uk-UA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лрд</a:t>
                      </a:r>
                      <a:r>
                        <a:rPr lang="uk-U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руб</a:t>
                      </a:r>
                      <a:endParaRPr lang="uk-UA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is-I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y-o-y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ТВ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151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Радио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Пресса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is-I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 of Home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marL="36000"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Интернет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+21%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74" marR="6374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Содержимое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921867232"/>
              </p:ext>
            </p:extLst>
          </p:nvPr>
        </p:nvGraphicFramePr>
        <p:xfrm>
          <a:off x="4641850" y="881063"/>
          <a:ext cx="41402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Источник: АКАР 2017</a:t>
            </a:r>
            <a:endParaRPr 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Рекламный рынок России</a:t>
            </a:r>
            <a:endParaRPr lang="en-US" dirty="0" smtClean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Объемы </a:t>
            </a:r>
            <a:r>
              <a:rPr lang="en-US" dirty="0" smtClean="0"/>
              <a:t>2016</a:t>
            </a:r>
            <a:r>
              <a:rPr lang="ru-RU" dirty="0" smtClean="0"/>
              <a:t>, прирост к 2015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396601" y="2201887"/>
            <a:ext cx="914400" cy="914400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360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400" dirty="0" smtClean="0"/>
              <a:t>млрд </a:t>
            </a:r>
            <a:r>
              <a:rPr lang="ru-RU" sz="1400" dirty="0" err="1" smtClean="0"/>
              <a:t>руб</a:t>
            </a:r>
            <a:endParaRPr lang="ru-RU" sz="1400" dirty="0"/>
          </a:p>
        </p:txBody>
      </p:sp>
      <p:sp>
        <p:nvSpPr>
          <p:cNvPr id="12" name="Кольцо 11"/>
          <p:cNvSpPr>
            <a:spLocks noChangeAspect="1"/>
          </p:cNvSpPr>
          <p:nvPr/>
        </p:nvSpPr>
        <p:spPr>
          <a:xfrm>
            <a:off x="378387" y="2153210"/>
            <a:ext cx="180000" cy="180000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>
            <a:spLocks noChangeAspect="1"/>
          </p:cNvSpPr>
          <p:nvPr/>
        </p:nvSpPr>
        <p:spPr>
          <a:xfrm>
            <a:off x="378387" y="2429597"/>
            <a:ext cx="180000" cy="18000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>
            <a:spLocks noChangeAspect="1"/>
          </p:cNvSpPr>
          <p:nvPr/>
        </p:nvSpPr>
        <p:spPr>
          <a:xfrm>
            <a:off x="378387" y="2705984"/>
            <a:ext cx="180000" cy="180000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>
            <a:spLocks noChangeAspect="1"/>
          </p:cNvSpPr>
          <p:nvPr/>
        </p:nvSpPr>
        <p:spPr>
          <a:xfrm>
            <a:off x="378387" y="2982371"/>
            <a:ext cx="180000" cy="180000"/>
          </a:xfrm>
          <a:prstGeom prst="donut">
            <a:avLst/>
          </a:prstGeom>
          <a:solidFill>
            <a:schemeClr val="accent3">
              <a:lumMod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>
            <a:spLocks noChangeAspect="1"/>
          </p:cNvSpPr>
          <p:nvPr/>
        </p:nvSpPr>
        <p:spPr>
          <a:xfrm>
            <a:off x="378387" y="3258756"/>
            <a:ext cx="180000" cy="180000"/>
          </a:xfrm>
          <a:prstGeom prst="don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784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11840598"/>
              </p:ext>
            </p:extLst>
          </p:nvPr>
        </p:nvGraphicFramePr>
        <p:xfrm>
          <a:off x="358775" y="881063"/>
          <a:ext cx="41402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8863407"/>
              </p:ext>
            </p:extLst>
          </p:nvPr>
        </p:nvGraphicFramePr>
        <p:xfrm>
          <a:off x="4641850" y="881063"/>
          <a:ext cx="4140200" cy="345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Измени сознание 2017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/>
              <a:t>Источник: Mediascope. In-stream: Россия, показы, все сайты, desktop, Апрель-Декабрь 2016, 12-64 лет.</a:t>
            </a:r>
          </a:p>
          <a:p>
            <a:r>
              <a:rPr lang="ru-RU" smtClean="0"/>
              <a:t>TV Index Россия 100k+, Апрель-Декабрь 2016, коммерческая реклама, национальное размещение, GRP 30'' по баинговым аудиториям телеканалов </a:t>
            </a:r>
            <a:endParaRPr lang="ru-RU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Доли товарных категорий в видеорекламе</a:t>
            </a:r>
            <a:endParaRPr lang="en-US" dirty="0" smtClean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smtClean="0"/>
              <a:t>Апрель-декабрь </a:t>
            </a:r>
            <a:r>
              <a:rPr lang="en-US" smtClean="0"/>
              <a:t>2016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7925" y="1261641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/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868" y="1261640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/>
              <a:t>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192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ED" val="false"/>
  <p:tag name="SLIDE" val="body"/>
  <p:tag name="KLEUR" val="grij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ED" val="false"/>
  <p:tag name="SLIDE" val="body"/>
  <p:tag name="KLEUR" val="grij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ED" val="false"/>
  <p:tag name="SLIDE" val="body"/>
  <p:tag name="KLEUR" val="grijs"/>
</p:tagLst>
</file>

<file path=ppt/theme/theme1.xml><?xml version="1.0" encoding="utf-8"?>
<a:theme xmlns:a="http://schemas.openxmlformats.org/drawingml/2006/main" name="2_Тема Office">
  <a:themeElements>
    <a:clrScheme name="Цвет 2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838383"/>
      </a:hlink>
      <a:folHlink>
        <a:srgbClr val="FEC3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Цвет 6">
      <a:dk1>
        <a:srgbClr val="FEFFFF"/>
      </a:dk1>
      <a:lt1>
        <a:srgbClr val="D5D5D5"/>
      </a:lt1>
      <a:dk2>
        <a:srgbClr val="A9A9A9"/>
      </a:dk2>
      <a:lt2>
        <a:srgbClr val="000000"/>
      </a:lt2>
      <a:accent1>
        <a:srgbClr val="FEC305"/>
      </a:accent1>
      <a:accent2>
        <a:srgbClr val="FEFFFF"/>
      </a:accent2>
      <a:accent3>
        <a:srgbClr val="D5D5D5"/>
      </a:accent3>
      <a:accent4>
        <a:srgbClr val="929292"/>
      </a:accent4>
      <a:accent5>
        <a:srgbClr val="EB7711"/>
      </a:accent5>
      <a:accent6>
        <a:srgbClr val="C4210D"/>
      </a:accent6>
      <a:hlink>
        <a:srgbClr val="D5D5D5"/>
      </a:hlink>
      <a:folHlink>
        <a:srgbClr val="FEC3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NS 2012 2">
    <a:dk1>
      <a:srgbClr val="333333"/>
    </a:dk1>
    <a:lt1>
      <a:sysClr val="window" lastClr="FFFFFF"/>
    </a:lt1>
    <a:dk2>
      <a:srgbClr val="131C6B"/>
    </a:dk2>
    <a:lt2>
      <a:srgbClr val="3EB1CC"/>
    </a:lt2>
    <a:accent1>
      <a:srgbClr val="C50017"/>
    </a:accent1>
    <a:accent2>
      <a:srgbClr val="F7911E"/>
    </a:accent2>
    <a:accent3>
      <a:srgbClr val="EF5205"/>
    </a:accent3>
    <a:accent4>
      <a:srgbClr val="7A2280"/>
    </a:accent4>
    <a:accent5>
      <a:srgbClr val="4C1D52"/>
    </a:accent5>
    <a:accent6>
      <a:srgbClr val="4655A5"/>
    </a:accent6>
    <a:hlink>
      <a:srgbClr val="EC008C"/>
    </a:hlink>
    <a:folHlink>
      <a:srgbClr val="EC008C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35722</TotalTime>
  <Words>2139</Words>
  <Application>Microsoft Office PowerPoint</Application>
  <PresentationFormat>Экран (16:9)</PresentationFormat>
  <Paragraphs>583</Paragraphs>
  <Slides>37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55" baseType="lpstr">
      <vt:lpstr>MS PGothic</vt:lpstr>
      <vt:lpstr>Yu Gothic UI Light</vt:lpstr>
      <vt:lpstr>.HiraKakuInterface-W3</vt:lpstr>
      <vt:lpstr>.LucidaGrandeUI</vt:lpstr>
      <vt:lpstr>.PingFangSC-Regular</vt:lpstr>
      <vt:lpstr>Arial</vt:lpstr>
      <vt:lpstr>Calibri</vt:lpstr>
      <vt:lpstr>Futura Condensed</vt:lpstr>
      <vt:lpstr>Futura Medium</vt:lpstr>
      <vt:lpstr>Geneva</vt:lpstr>
      <vt:lpstr>Gotham Pro</vt:lpstr>
      <vt:lpstr>굴림</vt:lpstr>
      <vt:lpstr>Helvetica Neue</vt:lpstr>
      <vt:lpstr>Lucida Grande</vt:lpstr>
      <vt:lpstr>Verdana</vt:lpstr>
      <vt:lpstr>Wingdings</vt:lpstr>
      <vt:lpstr>2_Тема Office</vt:lpstr>
      <vt:lpstr>3_Тема Office</vt:lpstr>
      <vt:lpstr>Презентация PowerPoint</vt:lpstr>
      <vt:lpstr>Презентация PowerPoint</vt:lpstr>
      <vt:lpstr>Операция «Живешь только дважды»</vt:lpstr>
      <vt:lpstr>Джентельменский набор</vt:lpstr>
      <vt:lpstr>Не тайная, не служба и не Её Величества</vt:lpstr>
      <vt:lpstr>Резидентура</vt:lpstr>
      <vt:lpstr>Презентация PowerPoint</vt:lpstr>
      <vt:lpstr>Рекламный рынок России</vt:lpstr>
      <vt:lpstr>Доли товарных категорий в видеорекламе</vt:lpstr>
      <vt:lpstr>Видеореклама, топ-10 рекламодателей в Q1 2017</vt:lpstr>
      <vt:lpstr>Презентация PowerPoint</vt:lpstr>
      <vt:lpstr>Просмотр ТВ-контента на десктопах</vt:lpstr>
      <vt:lpstr>Big TV Rating: как это посчитано</vt:lpstr>
      <vt:lpstr>Охват тегированного ТВ контента на десктопе за месяц</vt:lpstr>
      <vt:lpstr>Охват тегированного ТВ-контента на десктопе за сутки</vt:lpstr>
      <vt:lpstr>Презентация PowerPoint</vt:lpstr>
      <vt:lpstr>Cross Media Campaign</vt:lpstr>
      <vt:lpstr>Охват рекламной кампании (реальный пример)</vt:lpstr>
      <vt:lpstr>Вклад медиа в охват кампании (реальный пример)</vt:lpstr>
      <vt:lpstr>Презентация PowerPoint</vt:lpstr>
      <vt:lpstr>Как устроено измерение интернета</vt:lpstr>
      <vt:lpstr> Аудитория сайтов и приложений </vt:lpstr>
      <vt:lpstr>Post-campaign / Аудитория рекламных кампаний</vt:lpstr>
      <vt:lpstr>Видео</vt:lpstr>
      <vt:lpstr>Фейс-контроль</vt:lpstr>
      <vt:lpstr>Аудитория Интернета</vt:lpstr>
      <vt:lpstr>Мобайл догнал десктоп по числу пользователей </vt:lpstr>
      <vt:lpstr>Рост сохраняется только за счет мобильной аудитории</vt:lpstr>
      <vt:lpstr>Затраты времени на ТВ и на интернет в столицах</vt:lpstr>
      <vt:lpstr>Затраты времени на интернет в столицах</vt:lpstr>
      <vt:lpstr>Крупнейшие установленные приложения</vt:lpstr>
      <vt:lpstr>Крупнейшие установленные приложения</vt:lpstr>
      <vt:lpstr>Презентация PowerPoint</vt:lpstr>
      <vt:lpstr> Аудитория сайтов и приложений </vt:lpstr>
      <vt:lpstr>Post-campaign / Аудитория рекламных кампаний</vt:lpstr>
      <vt:lpstr>Видео</vt:lpstr>
      <vt:lpstr>  ИЗ РОССИИ С ЛЮБОВЬЮ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Test Tester</dc:creator>
  <cp:lastModifiedBy>Михаил Райбман</cp:lastModifiedBy>
  <cp:revision>1691</cp:revision>
  <cp:lastPrinted>2017-04-18T15:57:45Z</cp:lastPrinted>
  <dcterms:created xsi:type="dcterms:W3CDTF">2016-11-25T07:41:47Z</dcterms:created>
  <dcterms:modified xsi:type="dcterms:W3CDTF">2017-05-26T11:36:54Z</dcterms:modified>
</cp:coreProperties>
</file>